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257" r:id="rId2"/>
    <p:sldId id="285" r:id="rId3"/>
    <p:sldId id="284" r:id="rId4"/>
    <p:sldId id="273" r:id="rId5"/>
    <p:sldId id="272" r:id="rId6"/>
    <p:sldId id="275" r:id="rId7"/>
    <p:sldId id="274" r:id="rId8"/>
    <p:sldId id="277" r:id="rId9"/>
    <p:sldId id="283" r:id="rId10"/>
    <p:sldId id="260" r:id="rId11"/>
    <p:sldId id="261" r:id="rId12"/>
    <p:sldId id="278" r:id="rId13"/>
    <p:sldId id="262" r:id="rId14"/>
    <p:sldId id="263" r:id="rId15"/>
    <p:sldId id="264" r:id="rId16"/>
    <p:sldId id="282" r:id="rId17"/>
    <p:sldId id="279" r:id="rId18"/>
    <p:sldId id="280" r:id="rId19"/>
    <p:sldId id="266" r:id="rId20"/>
    <p:sldId id="267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76" autoAdjust="0"/>
  </p:normalViewPr>
  <p:slideViewPr>
    <p:cSldViewPr>
      <p:cViewPr>
        <p:scale>
          <a:sx n="94" d="100"/>
          <a:sy n="94" d="100"/>
        </p:scale>
        <p:origin x="-2124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971C9-4F58-4028-9294-95147FEC45CD}" type="datetimeFigureOut">
              <a:rPr lang="de-DE" smtClean="0"/>
              <a:t>28.10.2020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736AD-BDA6-4879-AB85-28116D3F86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01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736AD-BDA6-4879-AB85-28116D3F865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55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736AD-BDA6-4879-AB85-28116D3F865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13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712981" y="2186264"/>
            <a:ext cx="5566194" cy="127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2400"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DF6B24D7-A7B0-48E7-8956-60BCBE82DC27}"/>
              </a:ext>
            </a:extLst>
          </p:cNvPr>
          <p:cNvSpPr/>
          <p:nvPr userDrawn="1"/>
        </p:nvSpPr>
        <p:spPr bwMode="auto">
          <a:xfrm>
            <a:off x="0" y="6577688"/>
            <a:ext cx="9144000" cy="288000"/>
          </a:xfrm>
          <a:prstGeom prst="rect">
            <a:avLst/>
          </a:prstGeom>
          <a:solidFill>
            <a:srgbClr val="022C5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72000" tIns="72000" rIns="0" bIns="0" rtlCol="0" anchor="ctr"/>
          <a:lstStyle/>
          <a:p>
            <a:pPr marL="3175" indent="-3175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</a:pPr>
            <a:endParaRPr kumimoji="1" lang="de-DE" sz="1400" dirty="0" err="1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913E9583-C1E5-427F-A056-503997FCFE91}"/>
              </a:ext>
            </a:extLst>
          </p:cNvPr>
          <p:cNvSpPr/>
          <p:nvPr userDrawn="1"/>
        </p:nvSpPr>
        <p:spPr bwMode="auto">
          <a:xfrm>
            <a:off x="0" y="6440336"/>
            <a:ext cx="9144000" cy="1440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lIns="72000" tIns="72000" rIns="0" bIns="0" rtlCol="0" anchor="ctr"/>
          <a:lstStyle/>
          <a:p>
            <a:pPr marL="3175" indent="-3175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</a:pPr>
            <a:endParaRPr kumimoji="1" lang="de-DE" sz="1400" dirty="0" err="1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BF6FF26F-B983-47A7-8E51-F6DB010E8EFB}"/>
              </a:ext>
            </a:extLst>
          </p:cNvPr>
          <p:cNvSpPr/>
          <p:nvPr userDrawn="1"/>
        </p:nvSpPr>
        <p:spPr bwMode="auto">
          <a:xfrm>
            <a:off x="0" y="6401062"/>
            <a:ext cx="9144000" cy="36000"/>
          </a:xfrm>
          <a:prstGeom prst="rect">
            <a:avLst/>
          </a:prstGeom>
          <a:solidFill>
            <a:srgbClr val="9FB6CD"/>
          </a:solidFill>
          <a:ln w="9525">
            <a:noFill/>
            <a:miter lim="800000"/>
            <a:headEnd/>
            <a:tailEnd/>
          </a:ln>
        </p:spPr>
        <p:txBody>
          <a:bodyPr lIns="72000" tIns="72000" rIns="0" bIns="0" rtlCol="0" anchor="ctr"/>
          <a:lstStyle/>
          <a:p>
            <a:pPr marL="3175" indent="-3175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</a:pPr>
            <a:endParaRPr kumimoji="1" lang="de-DE" sz="1400" dirty="0" err="1">
              <a:solidFill>
                <a:srgbClr val="262626"/>
              </a:solidFill>
              <a:cs typeface="Arial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C81DAE6A-1DCE-4DF7-9EB7-70DCFD583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31944" y="188640"/>
            <a:ext cx="2200028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989" y="1340768"/>
            <a:ext cx="8508022" cy="488634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b="1"/>
            </a:lvl1pPr>
            <a:lvl4pPr>
              <a:defRPr sz="11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Rectangle 22"/>
          <p:cNvSpPr>
            <a:spLocks noChangeArrowheads="1"/>
          </p:cNvSpPr>
          <p:nvPr userDrawn="1"/>
        </p:nvSpPr>
        <p:spPr bwMode="auto">
          <a:xfrm>
            <a:off x="-14356" y="567730"/>
            <a:ext cx="332345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 marL="266700" indent="-2667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1pPr>
            <a:lvl2pPr marL="742950" indent="-28575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2pPr>
            <a:lvl3pPr marL="1143000" indent="-2286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3pPr>
            <a:lvl4pPr marL="1600200" indent="-2286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4pPr>
            <a:lvl5pPr marL="2057400" indent="-2286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5pPr>
            <a:lvl6pPr marL="25146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" charset="0"/>
              </a:defRPr>
            </a:lvl6pPr>
            <a:lvl7pPr marL="29718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" charset="0"/>
              </a:defRPr>
            </a:lvl7pPr>
            <a:lvl8pPr marL="34290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" charset="0"/>
              </a:defRPr>
            </a:lvl8pPr>
            <a:lvl9pPr marL="38862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fld id="{C1B76380-85C8-4DF9-9601-F658E667754D}" type="slidenum">
              <a:rPr kumimoji="1" lang="de-DE" altLang="en-US" sz="1200" smtClean="0">
                <a:solidFill>
                  <a:srgbClr val="FFFFFF"/>
                </a:solidFill>
                <a:latin typeface="Tahoma"/>
                <a:cs typeface="Arial" pitchFamily="34" charset="0"/>
              </a:rPr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kumimoji="1" lang="de-DE" altLang="en-US" sz="1000" dirty="0">
              <a:solidFill>
                <a:srgbClr val="FFFFFF"/>
              </a:solidFill>
              <a:latin typeface="Tahoma"/>
              <a:cs typeface="Arial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2973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1" y="-1588"/>
            <a:ext cx="7245113" cy="1270001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989" y="1350968"/>
            <a:ext cx="8508022" cy="488634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b="1"/>
            </a:lvl1pPr>
            <a:lvl4pPr>
              <a:defRPr sz="11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Rectangle 22"/>
          <p:cNvSpPr>
            <a:spLocks noChangeArrowheads="1"/>
          </p:cNvSpPr>
          <p:nvPr userDrawn="1"/>
        </p:nvSpPr>
        <p:spPr bwMode="auto">
          <a:xfrm>
            <a:off x="-14356" y="567730"/>
            <a:ext cx="332345" cy="15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 marL="266700" indent="-2667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1pPr>
            <a:lvl2pPr marL="742950" indent="-28575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2pPr>
            <a:lvl3pPr marL="1143000" indent="-2286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3pPr>
            <a:lvl4pPr marL="1600200" indent="-2286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4pPr>
            <a:lvl5pPr marL="2057400" indent="-2286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5pPr>
            <a:lvl6pPr marL="25146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" charset="0"/>
              </a:defRPr>
            </a:lvl6pPr>
            <a:lvl7pPr marL="29718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" charset="0"/>
              </a:defRPr>
            </a:lvl7pPr>
            <a:lvl8pPr marL="34290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" charset="0"/>
              </a:defRPr>
            </a:lvl8pPr>
            <a:lvl9pPr marL="3886200" indent="-228600" defTabSz="97155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fld id="{C1B76380-85C8-4DF9-9601-F658E667754D}" type="slidenum">
              <a:rPr kumimoji="1" lang="de-DE" altLang="en-US" sz="1200" smtClean="0">
                <a:solidFill>
                  <a:srgbClr val="FFFFFF"/>
                </a:solidFill>
                <a:latin typeface="Tahoma"/>
                <a:cs typeface="Arial" pitchFamily="34" charset="0"/>
              </a:rPr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kumimoji="1" lang="de-DE" altLang="en-US" sz="1000" dirty="0">
              <a:solidFill>
                <a:srgbClr val="FFFFFF"/>
              </a:solidFill>
              <a:latin typeface="Tahom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0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 userDrawn="1"/>
        </p:nvSpPr>
        <p:spPr bwMode="auto">
          <a:xfrm>
            <a:off x="1406775" y="3657600"/>
            <a:ext cx="253218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ro-RO" sz="1000" b="1">
              <a:solidFill>
                <a:srgbClr val="100010"/>
              </a:solidFill>
              <a:latin typeface="Thoma"/>
              <a:cs typeface="Arial" pitchFamily="34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 userDrawn="1"/>
        </p:nvSpPr>
        <p:spPr bwMode="auto">
          <a:xfrm>
            <a:off x="1381858" y="2238375"/>
            <a:ext cx="4385896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  <a:defRPr/>
            </a:pPr>
            <a:endParaRPr kumimoji="1" lang="en-US" sz="24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 userDrawn="1"/>
        </p:nvSpPr>
        <p:spPr bwMode="auto">
          <a:xfrm>
            <a:off x="1267558" y="1700213"/>
            <a:ext cx="3657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BDF53"/>
              </a:buClr>
              <a:buFont typeface="Wingdings" pitchFamily="2" charset="2"/>
              <a:buNone/>
              <a:defRPr/>
            </a:pPr>
            <a:r>
              <a:rPr kumimoji="0" lang="en-US" sz="3200" b="1" noProof="1">
                <a:solidFill>
                  <a:srgbClr val="230725"/>
                </a:solidFill>
                <a:latin typeface="Thoma"/>
              </a:rPr>
              <a:t>Vielen Dank!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1265407" y="2998795"/>
            <a:ext cx="277484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rgbClr val="FBDF53"/>
              </a:buClr>
              <a:buFont typeface="Wingdings" pitchFamily="2" charset="2"/>
              <a:buNone/>
            </a:pPr>
            <a:r>
              <a:rPr lang="en-US" sz="1000" b="1" noProof="1">
                <a:solidFill>
                  <a:srgbClr val="003366"/>
                </a:solidFill>
                <a:cs typeface="Arial" pitchFamily="34" charset="0"/>
              </a:rPr>
              <a:t>Joseph-König-Gymnasium</a:t>
            </a:r>
          </a:p>
          <a:p>
            <a:pPr eaLnBrk="0" fontAlgn="base" hangingPunct="0">
              <a:spcAft>
                <a:spcPct val="0"/>
              </a:spcAft>
              <a:buClr>
                <a:srgbClr val="FBDF53"/>
              </a:buClr>
              <a:buFont typeface="Wingdings" pitchFamily="2" charset="2"/>
              <a:buNone/>
            </a:pPr>
            <a:r>
              <a:rPr lang="en-US" sz="1000" b="1" noProof="1">
                <a:solidFill>
                  <a:srgbClr val="003366"/>
                </a:solidFill>
                <a:cs typeface="Arial" pitchFamily="34" charset="0"/>
              </a:rPr>
              <a:t>Holtwicker Str. 3-5</a:t>
            </a:r>
          </a:p>
          <a:p>
            <a:pPr eaLnBrk="0" fontAlgn="base" hangingPunct="0">
              <a:spcAft>
                <a:spcPct val="0"/>
              </a:spcAft>
              <a:buClr>
                <a:srgbClr val="FBDF53"/>
              </a:buClr>
              <a:buFont typeface="Wingdings" pitchFamily="2" charset="2"/>
              <a:buNone/>
            </a:pPr>
            <a:r>
              <a:rPr lang="en-US" sz="1000" b="1" noProof="1">
                <a:solidFill>
                  <a:srgbClr val="003366"/>
                </a:solidFill>
                <a:cs typeface="Arial" pitchFamily="34" charset="0"/>
              </a:rPr>
              <a:t>45721 Haltern am See</a:t>
            </a:r>
          </a:p>
          <a:p>
            <a:pPr eaLnBrk="0" fontAlgn="base" hangingPunct="0">
              <a:spcAft>
                <a:spcPct val="0"/>
              </a:spcAft>
              <a:buClr>
                <a:srgbClr val="FBDF53"/>
              </a:buClr>
              <a:buFont typeface="Wingdings" pitchFamily="2" charset="2"/>
              <a:buNone/>
            </a:pPr>
            <a:r>
              <a:rPr lang="en-US" sz="1000" b="1" noProof="1">
                <a:solidFill>
                  <a:srgbClr val="003366"/>
                </a:solidFill>
                <a:cs typeface="Arial" pitchFamily="34" charset="0"/>
              </a:rPr>
              <a:t>Telefon: +49 2364 933540</a:t>
            </a:r>
          </a:p>
          <a:p>
            <a:pPr eaLnBrk="0" fontAlgn="base" hangingPunct="0">
              <a:spcAft>
                <a:spcPct val="0"/>
              </a:spcAft>
              <a:buClr>
                <a:srgbClr val="FBDF53"/>
              </a:buClr>
              <a:buFont typeface="Wingdings" pitchFamily="2" charset="2"/>
              <a:buNone/>
            </a:pPr>
            <a:r>
              <a:rPr lang="en-US" sz="1000" b="1" noProof="1">
                <a:solidFill>
                  <a:srgbClr val="003366"/>
                </a:solidFill>
                <a:cs typeface="Arial" pitchFamily="34" charset="0"/>
              </a:rPr>
              <a:t>info@joseph-Koenig-gymnasium.de</a:t>
            </a:r>
            <a:endParaRPr lang="en-US" sz="1000" b="1" dirty="0">
              <a:solidFill>
                <a:srgbClr val="003366"/>
              </a:solidFill>
              <a:cs typeface="Arial" pitchFamily="34" charset="0"/>
            </a:endParaRPr>
          </a:p>
          <a:p>
            <a:pPr eaLnBrk="0" fontAlgn="base" hangingPunct="0">
              <a:spcAft>
                <a:spcPct val="0"/>
              </a:spcAft>
              <a:buClr>
                <a:srgbClr val="FBDF53"/>
              </a:buClr>
              <a:buFont typeface="Wingdings" pitchFamily="2" charset="2"/>
              <a:buNone/>
            </a:pPr>
            <a:r>
              <a:rPr lang="en-US" sz="1000" b="1" noProof="1">
                <a:solidFill>
                  <a:srgbClr val="003366"/>
                </a:solidFill>
                <a:cs typeface="Arial" pitchFamily="34" charset="0"/>
              </a:rPr>
              <a:t>http://www.joseph-koenig-gymnasium.de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70281A4F-660B-4856-8B47-1ED98E385E50}"/>
              </a:ext>
            </a:extLst>
          </p:cNvPr>
          <p:cNvSpPr/>
          <p:nvPr userDrawn="1"/>
        </p:nvSpPr>
        <p:spPr bwMode="auto">
          <a:xfrm>
            <a:off x="0" y="6577688"/>
            <a:ext cx="9144000" cy="288000"/>
          </a:xfrm>
          <a:prstGeom prst="rect">
            <a:avLst/>
          </a:prstGeom>
          <a:solidFill>
            <a:srgbClr val="022C5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72000" tIns="72000" rIns="0" bIns="0" rtlCol="0" anchor="ctr"/>
          <a:lstStyle/>
          <a:p>
            <a:pPr marL="3175" indent="-3175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</a:pPr>
            <a:endParaRPr kumimoji="1" lang="de-DE" sz="1400" dirty="0" err="1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2574C5B7-335F-4C04-B88A-B12FE3735410}"/>
              </a:ext>
            </a:extLst>
          </p:cNvPr>
          <p:cNvSpPr/>
          <p:nvPr userDrawn="1"/>
        </p:nvSpPr>
        <p:spPr bwMode="auto">
          <a:xfrm>
            <a:off x="0" y="6440336"/>
            <a:ext cx="9144000" cy="1440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lIns="72000" tIns="72000" rIns="0" bIns="0" rtlCol="0" anchor="ctr"/>
          <a:lstStyle/>
          <a:p>
            <a:pPr marL="3175" indent="-3175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</a:pPr>
            <a:endParaRPr kumimoji="1" lang="de-DE" sz="1400" dirty="0" err="1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="" xmlns:a16="http://schemas.microsoft.com/office/drawing/2014/main" id="{95925CBB-8457-487F-A562-0AD1BBD73C02}"/>
              </a:ext>
            </a:extLst>
          </p:cNvPr>
          <p:cNvSpPr/>
          <p:nvPr userDrawn="1"/>
        </p:nvSpPr>
        <p:spPr bwMode="auto">
          <a:xfrm>
            <a:off x="0" y="6401062"/>
            <a:ext cx="9144000" cy="36000"/>
          </a:xfrm>
          <a:prstGeom prst="rect">
            <a:avLst/>
          </a:prstGeom>
          <a:solidFill>
            <a:srgbClr val="9FB6CD"/>
          </a:solidFill>
          <a:ln w="9525">
            <a:noFill/>
            <a:miter lim="800000"/>
            <a:headEnd/>
            <a:tailEnd/>
          </a:ln>
        </p:spPr>
        <p:txBody>
          <a:bodyPr lIns="72000" tIns="72000" rIns="0" bIns="0" rtlCol="0" anchor="ctr"/>
          <a:lstStyle/>
          <a:p>
            <a:pPr marL="3175" indent="-3175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</a:pPr>
            <a:endParaRPr kumimoji="1" lang="de-DE" sz="1400" dirty="0" err="1">
              <a:solidFill>
                <a:srgbClr val="262626"/>
              </a:solidFill>
              <a:cs typeface="Arial" pitchFamily="34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="" xmlns:a16="http://schemas.microsoft.com/office/drawing/2014/main" id="{EB6AD9EC-CB09-429B-A2E3-A6BC962A7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31944" y="188640"/>
            <a:ext cx="2200028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5"/>
          <p:cNvSpPr>
            <a:spLocks noChangeShapeType="1"/>
          </p:cNvSpPr>
          <p:nvPr/>
        </p:nvSpPr>
        <p:spPr bwMode="auto">
          <a:xfrm>
            <a:off x="792774" y="3533688"/>
            <a:ext cx="5486400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  <a:defRPr/>
            </a:pPr>
            <a:endParaRPr kumimoji="1" lang="en-US" sz="24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712981" y="2186264"/>
            <a:ext cx="5566194" cy="127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2400" b="1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DF6B24D7-A7B0-48E7-8956-60BCBE82DC27}"/>
              </a:ext>
            </a:extLst>
          </p:cNvPr>
          <p:cNvSpPr/>
          <p:nvPr userDrawn="1"/>
        </p:nvSpPr>
        <p:spPr bwMode="auto">
          <a:xfrm>
            <a:off x="0" y="6577688"/>
            <a:ext cx="9144000" cy="288000"/>
          </a:xfrm>
          <a:prstGeom prst="rect">
            <a:avLst/>
          </a:prstGeom>
          <a:solidFill>
            <a:srgbClr val="022C5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72000" tIns="72000" rIns="0" bIns="0" rtlCol="0" anchor="ctr"/>
          <a:lstStyle/>
          <a:p>
            <a:pPr marL="3175" indent="-3175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</a:pPr>
            <a:endParaRPr kumimoji="1" lang="de-DE" sz="1400" dirty="0" err="1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913E9583-C1E5-427F-A056-503997FCFE91}"/>
              </a:ext>
            </a:extLst>
          </p:cNvPr>
          <p:cNvSpPr/>
          <p:nvPr userDrawn="1"/>
        </p:nvSpPr>
        <p:spPr bwMode="auto">
          <a:xfrm>
            <a:off x="0" y="6440336"/>
            <a:ext cx="9144000" cy="1440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lIns="72000" tIns="72000" rIns="0" bIns="0" rtlCol="0" anchor="ctr"/>
          <a:lstStyle/>
          <a:p>
            <a:pPr marL="3175" indent="-3175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</a:pPr>
            <a:endParaRPr kumimoji="1" lang="de-DE" sz="1400" dirty="0" err="1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BF6FF26F-B983-47A7-8E51-F6DB010E8EFB}"/>
              </a:ext>
            </a:extLst>
          </p:cNvPr>
          <p:cNvSpPr/>
          <p:nvPr userDrawn="1"/>
        </p:nvSpPr>
        <p:spPr bwMode="auto">
          <a:xfrm>
            <a:off x="0" y="6401062"/>
            <a:ext cx="9144000" cy="36000"/>
          </a:xfrm>
          <a:prstGeom prst="rect">
            <a:avLst/>
          </a:prstGeom>
          <a:solidFill>
            <a:srgbClr val="9FB6CD"/>
          </a:solidFill>
          <a:ln w="9525">
            <a:noFill/>
            <a:miter lim="800000"/>
            <a:headEnd/>
            <a:tailEnd/>
          </a:ln>
        </p:spPr>
        <p:txBody>
          <a:bodyPr lIns="72000" tIns="72000" rIns="0" bIns="0" rtlCol="0" anchor="ctr"/>
          <a:lstStyle/>
          <a:p>
            <a:pPr marL="3175" indent="-3175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</a:pPr>
            <a:endParaRPr kumimoji="1" lang="de-DE" sz="1400" dirty="0" err="1">
              <a:solidFill>
                <a:srgbClr val="262626"/>
              </a:solidFill>
              <a:cs typeface="Arial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C81DAE6A-1DCE-4DF7-9EB7-70DCFD583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31944" y="188640"/>
            <a:ext cx="2200028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8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Freeform 3"/>
          <p:cNvSpPr>
            <a:spLocks/>
          </p:cNvSpPr>
          <p:nvPr/>
        </p:nvSpPr>
        <p:spPr bwMode="auto">
          <a:xfrm>
            <a:off x="6882912" y="2552721"/>
            <a:ext cx="10257" cy="9525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6" y="0"/>
              </a:cxn>
              <a:cxn ang="0">
                <a:pos x="6" y="3"/>
              </a:cxn>
              <a:cxn ang="0">
                <a:pos x="0" y="3"/>
              </a:cxn>
              <a:cxn ang="0">
                <a:pos x="3" y="6"/>
              </a:cxn>
              <a:cxn ang="0">
                <a:pos x="3" y="0"/>
              </a:cxn>
            </a:cxnLst>
            <a:rect l="0" t="0" r="r" b="b"/>
            <a:pathLst>
              <a:path w="6" h="6">
                <a:moveTo>
                  <a:pt x="3" y="0"/>
                </a:moveTo>
                <a:lnTo>
                  <a:pt x="6" y="0"/>
                </a:lnTo>
                <a:lnTo>
                  <a:pt x="6" y="3"/>
                </a:lnTo>
                <a:lnTo>
                  <a:pt x="0" y="3"/>
                </a:lnTo>
                <a:lnTo>
                  <a:pt x="3" y="6"/>
                </a:lnTo>
                <a:lnTo>
                  <a:pt x="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  <a:defRPr/>
            </a:pPr>
            <a:endParaRPr kumimoji="1" lang="en-US" sz="24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493572" name="Freeform 4"/>
          <p:cNvSpPr>
            <a:spLocks/>
          </p:cNvSpPr>
          <p:nvPr/>
        </p:nvSpPr>
        <p:spPr bwMode="auto">
          <a:xfrm>
            <a:off x="6654312" y="5973784"/>
            <a:ext cx="10257" cy="9525"/>
          </a:xfrm>
          <a:custGeom>
            <a:avLst/>
            <a:gdLst/>
            <a:ahLst/>
            <a:cxnLst>
              <a:cxn ang="0">
                <a:pos x="6" y="3"/>
              </a:cxn>
              <a:cxn ang="0">
                <a:pos x="6" y="6"/>
              </a:cxn>
              <a:cxn ang="0">
                <a:pos x="3" y="6"/>
              </a:cxn>
              <a:cxn ang="0">
                <a:pos x="3" y="0"/>
              </a:cxn>
              <a:cxn ang="0">
                <a:pos x="0" y="3"/>
              </a:cxn>
              <a:cxn ang="0">
                <a:pos x="6" y="3"/>
              </a:cxn>
            </a:cxnLst>
            <a:rect l="0" t="0" r="r" b="b"/>
            <a:pathLst>
              <a:path w="6" h="6">
                <a:moveTo>
                  <a:pt x="6" y="3"/>
                </a:moveTo>
                <a:lnTo>
                  <a:pt x="6" y="6"/>
                </a:lnTo>
                <a:lnTo>
                  <a:pt x="3" y="6"/>
                </a:lnTo>
                <a:lnTo>
                  <a:pt x="3" y="0"/>
                </a:lnTo>
                <a:lnTo>
                  <a:pt x="0" y="3"/>
                </a:lnTo>
                <a:lnTo>
                  <a:pt x="6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  <a:defRPr/>
            </a:pPr>
            <a:endParaRPr kumimoji="1" lang="en-US" sz="24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493573" name="Freeform 5"/>
          <p:cNvSpPr>
            <a:spLocks/>
          </p:cNvSpPr>
          <p:nvPr/>
        </p:nvSpPr>
        <p:spPr bwMode="auto">
          <a:xfrm>
            <a:off x="2243510" y="4297384"/>
            <a:ext cx="8792" cy="9525"/>
          </a:xfrm>
          <a:custGeom>
            <a:avLst/>
            <a:gdLst/>
            <a:ahLst/>
            <a:cxnLst>
              <a:cxn ang="0">
                <a:pos x="3" y="6"/>
              </a:cxn>
              <a:cxn ang="0">
                <a:pos x="0" y="6"/>
              </a:cxn>
              <a:cxn ang="0">
                <a:pos x="0" y="3"/>
              </a:cxn>
              <a:cxn ang="0">
                <a:pos x="6" y="3"/>
              </a:cxn>
              <a:cxn ang="0">
                <a:pos x="3" y="0"/>
              </a:cxn>
              <a:cxn ang="0">
                <a:pos x="3" y="6"/>
              </a:cxn>
            </a:cxnLst>
            <a:rect l="0" t="0" r="r" b="b"/>
            <a:pathLst>
              <a:path w="6" h="6">
                <a:moveTo>
                  <a:pt x="3" y="6"/>
                </a:moveTo>
                <a:lnTo>
                  <a:pt x="0" y="6"/>
                </a:lnTo>
                <a:lnTo>
                  <a:pt x="0" y="3"/>
                </a:lnTo>
                <a:lnTo>
                  <a:pt x="6" y="3"/>
                </a:lnTo>
                <a:lnTo>
                  <a:pt x="3" y="0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  <a:defRPr/>
            </a:pPr>
            <a:endParaRPr kumimoji="1" lang="en-US" sz="24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493574" name="Freeform 6"/>
          <p:cNvSpPr>
            <a:spLocks/>
          </p:cNvSpPr>
          <p:nvPr/>
        </p:nvSpPr>
        <p:spPr bwMode="auto">
          <a:xfrm>
            <a:off x="2243510" y="2552721"/>
            <a:ext cx="8792" cy="9525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0"/>
              </a:cxn>
              <a:cxn ang="0">
                <a:pos x="3" y="0"/>
              </a:cxn>
              <a:cxn ang="0">
                <a:pos x="3" y="6"/>
              </a:cxn>
              <a:cxn ang="0">
                <a:pos x="6" y="3"/>
              </a:cxn>
              <a:cxn ang="0">
                <a:pos x="0" y="3"/>
              </a:cxn>
            </a:cxnLst>
            <a:rect l="0" t="0" r="r" b="b"/>
            <a:pathLst>
              <a:path w="6" h="6">
                <a:moveTo>
                  <a:pt x="0" y="3"/>
                </a:moveTo>
                <a:lnTo>
                  <a:pt x="0" y="0"/>
                </a:lnTo>
                <a:lnTo>
                  <a:pt x="3" y="0"/>
                </a:lnTo>
                <a:lnTo>
                  <a:pt x="3" y="6"/>
                </a:lnTo>
                <a:lnTo>
                  <a:pt x="6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  <a:defRPr/>
            </a:pPr>
            <a:endParaRPr kumimoji="1" lang="en-US" sz="24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493575" name="Text Box 7"/>
          <p:cNvSpPr txBox="1">
            <a:spLocks noChangeArrowheads="1"/>
          </p:cNvSpPr>
          <p:nvPr/>
        </p:nvSpPr>
        <p:spPr bwMode="auto">
          <a:xfrm>
            <a:off x="2971810" y="5791221"/>
            <a:ext cx="536331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o-RO" sz="8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493588" name="Freeform 20"/>
          <p:cNvSpPr>
            <a:spLocks/>
          </p:cNvSpPr>
          <p:nvPr/>
        </p:nvSpPr>
        <p:spPr bwMode="auto">
          <a:xfrm>
            <a:off x="6654312" y="5973784"/>
            <a:ext cx="10257" cy="9525"/>
          </a:xfrm>
          <a:custGeom>
            <a:avLst/>
            <a:gdLst/>
            <a:ahLst/>
            <a:cxnLst>
              <a:cxn ang="0">
                <a:pos x="6" y="3"/>
              </a:cxn>
              <a:cxn ang="0">
                <a:pos x="6" y="6"/>
              </a:cxn>
              <a:cxn ang="0">
                <a:pos x="3" y="6"/>
              </a:cxn>
              <a:cxn ang="0">
                <a:pos x="3" y="0"/>
              </a:cxn>
              <a:cxn ang="0">
                <a:pos x="0" y="3"/>
              </a:cxn>
              <a:cxn ang="0">
                <a:pos x="6" y="3"/>
              </a:cxn>
            </a:cxnLst>
            <a:rect l="0" t="0" r="r" b="b"/>
            <a:pathLst>
              <a:path w="6" h="6">
                <a:moveTo>
                  <a:pt x="6" y="3"/>
                </a:moveTo>
                <a:lnTo>
                  <a:pt x="6" y="6"/>
                </a:lnTo>
                <a:lnTo>
                  <a:pt x="3" y="6"/>
                </a:lnTo>
                <a:lnTo>
                  <a:pt x="3" y="0"/>
                </a:lnTo>
                <a:lnTo>
                  <a:pt x="0" y="3"/>
                </a:lnTo>
                <a:lnTo>
                  <a:pt x="6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  <a:defRPr/>
            </a:pPr>
            <a:endParaRPr kumimoji="1" lang="en-US" sz="24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493589" name="Text Box 21"/>
          <p:cNvSpPr txBox="1">
            <a:spLocks noChangeArrowheads="1"/>
          </p:cNvSpPr>
          <p:nvPr/>
        </p:nvSpPr>
        <p:spPr bwMode="auto">
          <a:xfrm>
            <a:off x="2971810" y="5791221"/>
            <a:ext cx="536331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o-RO" sz="8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61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989" y="1350965"/>
            <a:ext cx="8508022" cy="510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edit</a:t>
            </a:r>
            <a:r>
              <a:rPr lang="de-DE" noProof="0" dirty="0"/>
              <a:t> Master </a:t>
            </a:r>
            <a:r>
              <a:rPr lang="de-DE" noProof="0" dirty="0" err="1"/>
              <a:t>text</a:t>
            </a:r>
            <a:r>
              <a:rPr lang="de-DE" noProof="0" dirty="0"/>
              <a:t> </a:t>
            </a:r>
            <a:r>
              <a:rPr lang="de-DE" noProof="0" dirty="0" err="1"/>
              <a:t>styles</a:t>
            </a:r>
            <a:endParaRPr lang="de-DE" noProof="0" dirty="0"/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493594" name="Line 26"/>
          <p:cNvSpPr>
            <a:spLocks noChangeShapeType="1"/>
          </p:cNvSpPr>
          <p:nvPr/>
        </p:nvSpPr>
        <p:spPr bwMode="auto">
          <a:xfrm flipV="1">
            <a:off x="0" y="1271588"/>
            <a:ext cx="8573538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  <a:defRPr/>
            </a:pPr>
            <a:endParaRPr kumimoji="1" lang="en-US" sz="24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064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317998" y="-1588"/>
            <a:ext cx="6181609" cy="127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493600" name="Rectangle 32"/>
          <p:cNvSpPr>
            <a:spLocks noChangeArrowheads="1"/>
          </p:cNvSpPr>
          <p:nvPr/>
        </p:nvSpPr>
        <p:spPr bwMode="auto">
          <a:xfrm>
            <a:off x="6" y="-1588"/>
            <a:ext cx="317989" cy="1270001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Font typeface="Wingdings" pitchFamily="2" charset="2"/>
              <a:buNone/>
              <a:defRPr/>
            </a:pPr>
            <a:endParaRPr kumimoji="1" lang="ro-RO" sz="1200" b="1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4935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80824" y="6"/>
            <a:ext cx="465282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  <a:cs typeface="+mn-cs"/>
              </a:defRPr>
            </a:lvl1pPr>
          </a:lstStyle>
          <a:p>
            <a:pPr fontAlgn="base">
              <a:spcAft>
                <a:spcPct val="0"/>
              </a:spcAft>
              <a:buClr>
                <a:srgbClr val="003366"/>
              </a:buClr>
              <a:defRPr/>
            </a:pPr>
            <a:fld id="{285B80BB-5127-4D6F-BC97-1CFB783D5823}" type="slidenum">
              <a:rPr kumimoji="1" lang="ro-RO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buClr>
                  <a:srgbClr val="003366"/>
                </a:buClr>
                <a:defRPr/>
              </a:pPr>
              <a:t>‹Nr.›</a:t>
            </a:fld>
            <a:endParaRPr kumimoji="1" lang="ro-RO" dirty="0">
              <a:solidFill>
                <a:srgbClr val="FFFFFF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328445" y="6589858"/>
            <a:ext cx="75533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4D14"/>
              </a:buClr>
              <a:buFont typeface="Wingdings" pitchFamily="2" charset="2"/>
              <a:buNone/>
              <a:defRPr/>
            </a:pPr>
            <a:r>
              <a:rPr kumimoji="0" lang="de-DE" sz="900" dirty="0" smtClean="0">
                <a:solidFill>
                  <a:srgbClr val="000000"/>
                </a:solidFill>
                <a:cs typeface="Arial" pitchFamily="34" charset="0"/>
              </a:rPr>
              <a:t>02.11.2020</a:t>
            </a:r>
            <a:endParaRPr kumimoji="0" lang="ro-RO" sz="9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rot="16200000">
            <a:off x="1921520" y="6693694"/>
            <a:ext cx="255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1" name="Rectangle 22"/>
          <p:cNvSpPr>
            <a:spLocks noChangeArrowheads="1"/>
          </p:cNvSpPr>
          <p:nvPr userDrawn="1"/>
        </p:nvSpPr>
        <p:spPr bwMode="auto">
          <a:xfrm>
            <a:off x="2109488" y="6647880"/>
            <a:ext cx="4138305" cy="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>
            <a:lvl1pPr marL="266700" indent="-2667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1pPr>
            <a:lvl2pPr marL="742950" indent="-28575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2pPr>
            <a:lvl3pPr marL="1143000" indent="-2286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3pPr>
            <a:lvl4pPr marL="1600200" indent="-2286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4pPr>
            <a:lvl5pPr marL="2057400" indent="-228600" defTabSz="971550" eaLnBrk="0" hangingPunct="0">
              <a:defRPr sz="1400">
                <a:solidFill>
                  <a:srgbClr val="003366"/>
                </a:solidFill>
                <a:latin typeface="Arial" charset="0"/>
              </a:defRPr>
            </a:lvl5pPr>
            <a:lvl6pPr marL="2514600" indent="-228600" defTabSz="9715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1400">
                <a:solidFill>
                  <a:srgbClr val="003366"/>
                </a:solidFill>
                <a:latin typeface="Arial" charset="0"/>
              </a:defRPr>
            </a:lvl6pPr>
            <a:lvl7pPr marL="2971800" indent="-228600" defTabSz="9715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1400">
                <a:solidFill>
                  <a:srgbClr val="003366"/>
                </a:solidFill>
                <a:latin typeface="Arial" charset="0"/>
              </a:defRPr>
            </a:lvl7pPr>
            <a:lvl8pPr marL="3429000" indent="-228600" defTabSz="9715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1400">
                <a:solidFill>
                  <a:srgbClr val="003366"/>
                </a:solidFill>
                <a:latin typeface="Arial" charset="0"/>
              </a:defRPr>
            </a:lvl8pPr>
            <a:lvl9pPr marL="3886200" indent="-228600" defTabSz="9715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1400">
                <a:solidFill>
                  <a:srgbClr val="003366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de-DE" altLang="en-US" sz="900" dirty="0" smtClean="0">
                <a:solidFill>
                  <a:srgbClr val="262626"/>
                </a:solidFill>
                <a:latin typeface="Tahoma"/>
                <a:cs typeface="Arial" pitchFamily="34" charset="0"/>
              </a:rPr>
              <a:t>Joseph-König-Gymnasium</a:t>
            </a:r>
            <a:endParaRPr kumimoji="1" lang="de-DE" altLang="en-US" sz="900" dirty="0">
              <a:solidFill>
                <a:srgbClr val="262626"/>
              </a:solidFill>
              <a:latin typeface="Tahoma"/>
              <a:cs typeface="Arial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="" xmlns:a16="http://schemas.microsoft.com/office/drawing/2014/main" id="{337BE209-25CE-42EA-912D-21301E837A4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11050" y="203529"/>
            <a:ext cx="1940258" cy="6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3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0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rgbClr val="23072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230725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230725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230725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230725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230725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230725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230725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230725"/>
          </a:solidFill>
          <a:latin typeface="Tahoma" pitchFamily="34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umimoji="1" sz="1600">
          <a:solidFill>
            <a:schemeClr val="tx1"/>
          </a:solidFill>
          <a:latin typeface="+mn-lt"/>
          <a:ea typeface="+mn-ea"/>
          <a:cs typeface="+mn-cs"/>
        </a:defRPr>
      </a:lvl1pPr>
      <a:lvl2pPr marL="427038" indent="-2444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kumimoji="1" sz="1400">
          <a:solidFill>
            <a:schemeClr val="tx1"/>
          </a:solidFill>
          <a:latin typeface="+mn-lt"/>
        </a:defRPr>
      </a:lvl2pPr>
      <a:lvl3pPr marL="785813" indent="-1793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kumimoji="1" sz="1200">
          <a:solidFill>
            <a:schemeClr val="tx1"/>
          </a:solidFill>
          <a:latin typeface="+mn-lt"/>
        </a:defRPr>
      </a:lvl3pPr>
      <a:lvl4pPr marL="1085850" indent="-1206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1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Helvetic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Helvetic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Helvetic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Helvetic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defRPr kumimoji="1" sz="2000">
          <a:solidFill>
            <a:schemeClr val="tx1"/>
          </a:solidFill>
          <a:latin typeface="Helvetic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768752" cy="51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11560" y="2846235"/>
            <a:ext cx="8208912" cy="2880320"/>
          </a:xfrm>
        </p:spPr>
        <p:txBody>
          <a:bodyPr>
            <a:noAutofit/>
          </a:bodyPr>
          <a:lstStyle/>
          <a:p>
            <a:pPr algn="ctr"/>
            <a:r>
              <a:rPr lang="de-DE" sz="480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25000"/>
                    <a:lumOff val="75000"/>
                  </a:schemeClr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</a:t>
            </a:r>
            <a:r>
              <a:rPr lang="de-DE" sz="4800" smtClean="0">
                <a:solidFill>
                  <a:schemeClr val="accent4">
                    <a:lumMod val="25000"/>
                    <a:lumOff val="75000"/>
                  </a:schemeClr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4800" smtClean="0">
                <a:solidFill>
                  <a:schemeClr val="accent4">
                    <a:lumMod val="25000"/>
                    <a:lumOff val="75000"/>
                  </a:schemeClr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480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25000"/>
                    <a:lumOff val="75000"/>
                  </a:schemeClr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Joseph-König-Gymnasium</a:t>
            </a:r>
            <a:r>
              <a:rPr lang="de-DE" sz="4800" smtClean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4800" smtClean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4800" smtClean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4800" smtClean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4800" smtClean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4800" smtClean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4800" smtClean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4800" smtClean="0">
                <a:solidFill>
                  <a:schemeClr val="bg1"/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400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25000"/>
                    <a:lumOff val="75000"/>
                  </a:schemeClr>
                </a:solidFill>
                <a:latin typeface="Calibri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stellt sich vor</a:t>
            </a:r>
            <a:endParaRPr lang="de-DE" sz="4000" dirty="0">
              <a:ln>
                <a:solidFill>
                  <a:schemeClr val="accent4"/>
                </a:solidFill>
              </a:ln>
              <a:solidFill>
                <a:schemeClr val="accent4">
                  <a:lumMod val="25000"/>
                  <a:lumOff val="75000"/>
                </a:schemeClr>
              </a:solidFill>
              <a:latin typeface="Calibr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11" y="3251448"/>
            <a:ext cx="2002563" cy="149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Helfen und Motivieren auf vielen Ebenen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03783" y="131101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Besondere Gestaltungsmerkmale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70704"/>
            <a:ext cx="2738883" cy="205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nb1\Desktop\Fotos\Schule\Bio LK 2017\DSC_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3260105" cy="183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899">
            <a:off x="216406" y="2162181"/>
            <a:ext cx="321778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77" y="1412776"/>
            <a:ext cx="1807951" cy="151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896">
            <a:off x="3354191" y="5014911"/>
            <a:ext cx="3214429" cy="119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C:\Users\nb1\Desktop\Fotos\Schule\Gruga 2018\20180919_0915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40" y="4509120"/>
            <a:ext cx="3499873" cy="196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55" y="3017139"/>
            <a:ext cx="1275194" cy="129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03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423">
            <a:off x="6528940" y="1605242"/>
            <a:ext cx="2135568" cy="269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Keiner wird allein gelassen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5306" y="2024839"/>
            <a:ext cx="8508022" cy="4032453"/>
          </a:xfrm>
        </p:spPr>
        <p:txBody>
          <a:bodyPr/>
          <a:lstStyle/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Förderunterricht 	ab 5.2 in M, E </a:t>
            </a: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		ab 7.1 zusätzlich in F / 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b="0" dirty="0">
                <a:solidFill>
                  <a:srgbClr val="002060"/>
                </a:solidFill>
                <a:latin typeface="Calibri" pitchFamily="34" charset="0"/>
              </a:rPr>
              <a:t>Sprachförderung 	ab 5.1 </a:t>
            </a: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bis </a:t>
            </a:r>
            <a:r>
              <a:rPr lang="de-DE" sz="2000" b="0" dirty="0">
                <a:solidFill>
                  <a:srgbClr val="002060"/>
                </a:solidFill>
                <a:latin typeface="Calibri" pitchFamily="34" charset="0"/>
              </a:rPr>
              <a:t>7.2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individualisierte Rechtschreibförderung (5.2 – 6.2)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Leseförderung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Hausaufgabenbetreuung</a:t>
            </a: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03783" y="131101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Fachliche Förderung zur Unterstützung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13176"/>
            <a:ext cx="2558333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00796"/>
            <a:ext cx="3240360" cy="207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19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92" y="4894966"/>
            <a:ext cx="2592420" cy="147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87" y="5321488"/>
            <a:ext cx="4189489" cy="117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27" y="2066955"/>
            <a:ext cx="2653335" cy="174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Viele individuelle Herausforderungen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989" y="2204864"/>
            <a:ext cx="8508022" cy="4032453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Bilingualer Unterricht</a:t>
            </a:r>
          </a:p>
          <a:p>
            <a:pPr marL="0" indent="0">
              <a:buNone/>
            </a:pPr>
            <a:endParaRPr lang="de-DE" sz="20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Mathe – Plus</a:t>
            </a:r>
          </a:p>
          <a:p>
            <a:pPr marL="0" indent="0">
              <a:buNone/>
            </a:pPr>
            <a:endParaRPr lang="de-DE" sz="20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Wettbewerbe</a:t>
            </a:r>
          </a:p>
          <a:p>
            <a:pPr marL="0" indent="0">
              <a:buNone/>
            </a:pPr>
            <a:endParaRPr lang="de-DE" sz="20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Sprachenzertifikate</a:t>
            </a:r>
          </a:p>
          <a:p>
            <a:pPr marL="0" indent="0">
              <a:buNone/>
            </a:pPr>
            <a:endParaRPr lang="de-DE" sz="20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Arbeitsgemeinschaften</a:t>
            </a:r>
            <a:endParaRPr lang="de-DE" sz="2000" b="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244823" y="1360460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Fachliche Förderung als Herausforderung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19" y="1873762"/>
            <a:ext cx="1573537" cy="147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53" y="2667337"/>
            <a:ext cx="1484334" cy="210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733">
            <a:off x="6401542" y="4841697"/>
            <a:ext cx="2462289" cy="1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317" y="2996952"/>
            <a:ext cx="12858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0226"/>
            <a:ext cx="2197794" cy="75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69" y="3913941"/>
            <a:ext cx="2495423" cy="53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8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Selbständiges Lernen durch </a:t>
            </a:r>
            <a:b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Methoden- und Medienkompetenz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989" y="2079802"/>
            <a:ext cx="8508022" cy="424847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Methodentraining in Modulen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in den Klassen 5 - 8 und 12 (Facharbeit)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DE" sz="105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Medientraining in Klasse 5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DE" sz="105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Informatische Grundbildung in Klasse 6</a:t>
            </a:r>
            <a:endParaRPr lang="de-DE" sz="20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DE" sz="105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Medien- und Methodenkompetenz im Fachunterricht</a:t>
            </a:r>
          </a:p>
          <a:p>
            <a:pPr marL="0" indent="0">
              <a:buNone/>
            </a:pPr>
            <a:endParaRPr lang="de-DE" sz="2000" dirty="0">
              <a:latin typeface="Calibri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03783" y="131101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Kompetenzbausteine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2956583" cy="233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nb1\Desktop\Fotos\Schule\Schule 2015\DSC_0018 -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96" y="4437112"/>
            <a:ext cx="371241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b1\Desktop\Fotos\Schule\WDR Studio 2\DSC_0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3312368" cy="186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Zusammenhalt, Verantwortung und Stärke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3078" y="2060848"/>
            <a:ext cx="8508022" cy="4176469"/>
          </a:xfrm>
        </p:spPr>
        <p:txBody>
          <a:bodyPr/>
          <a:lstStyle/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Einführungswoche</a:t>
            </a:r>
          </a:p>
          <a:p>
            <a:pPr marL="0" indent="0">
              <a:buNone/>
            </a:pPr>
            <a:endParaRPr lang="de-DE" sz="10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Klassenpaten</a:t>
            </a:r>
          </a:p>
          <a:p>
            <a:pPr marL="0" indent="0">
              <a:buNone/>
            </a:pPr>
            <a:r>
              <a:rPr lang="de-DE" sz="2000" b="0" dirty="0">
                <a:solidFill>
                  <a:srgbClr val="002060"/>
                </a:solidFill>
                <a:latin typeface="Calibri" pitchFamily="34" charset="0"/>
              </a:rPr>
              <a:t>m</a:t>
            </a: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onatliche SV-Stunde</a:t>
            </a:r>
          </a:p>
          <a:p>
            <a:pPr marL="0" indent="0">
              <a:buNone/>
            </a:pPr>
            <a:endParaRPr lang="de-DE" sz="10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sz="10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Projekte zur Kooperationsförderung</a:t>
            </a: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Wandertage und Feste</a:t>
            </a: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Klassenfahrten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Fair-Mobil</a:t>
            </a:r>
            <a:endParaRPr lang="de-DE" sz="10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Konfliktberatung</a:t>
            </a: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Suchtprävention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0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0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sz="1800" dirty="0">
              <a:latin typeface="Calibri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03782" y="130478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Soziale Förderung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9218" name="Picture 2" descr="C:\Users\nb1\Desktop\Fotos\Schule\Gruga 2018\20180919_105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2787802" cy="15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994" y="4221088"/>
            <a:ext cx="3125390" cy="202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95" y="1565206"/>
            <a:ext cx="2664296" cy="19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4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Viele Entfaltungsmöglichkeiten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0648" y="1880852"/>
            <a:ext cx="8508022" cy="4356460"/>
          </a:xfrm>
        </p:spPr>
        <p:txBody>
          <a:bodyPr/>
          <a:lstStyle/>
          <a:p>
            <a:pPr marL="0" indent="0">
              <a:buNone/>
            </a:pPr>
            <a:endParaRPr lang="de-DE" sz="900" dirty="0" smtClean="0">
              <a:latin typeface="Calibri" pitchFamily="34" charset="0"/>
            </a:endParaRPr>
          </a:p>
          <a:p>
            <a:pPr marL="0" indent="0">
              <a:buNone/>
            </a:pPr>
            <a:endParaRPr lang="de-DE" sz="9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musisch-künstlerischer Fachunterricht </a:t>
            </a: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(Musik, Kunst, Literatur, IPVP)</a:t>
            </a:r>
          </a:p>
          <a:p>
            <a:pPr marL="0" indent="0">
              <a:buNone/>
            </a:pPr>
            <a:endParaRPr lang="de-DE" sz="18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Musical-AG</a:t>
            </a:r>
          </a:p>
          <a:p>
            <a:pPr marL="0" indent="0">
              <a:buNone/>
            </a:pPr>
            <a:endParaRPr lang="de-DE" sz="18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Theater-AG</a:t>
            </a:r>
          </a:p>
          <a:p>
            <a:pPr marL="0" indent="0">
              <a:buNone/>
            </a:pPr>
            <a:endParaRPr lang="de-DE" sz="18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Willkommensshow-AG</a:t>
            </a:r>
          </a:p>
          <a:p>
            <a:pPr marL="0" indent="0">
              <a:buNone/>
            </a:pPr>
            <a:endParaRPr lang="de-DE" sz="18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Kunst-Wettbewerbe</a:t>
            </a:r>
          </a:p>
          <a:p>
            <a:pPr marL="0" indent="0">
              <a:buNone/>
            </a:pPr>
            <a:endParaRPr lang="de-DE" sz="18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dirty="0" smtClean="0">
                <a:latin typeface="Calibri" pitchFamily="34" charset="0"/>
              </a:rPr>
              <a:t> </a:t>
            </a: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00230" y="130478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Förderung der Kreativität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19" y="1592820"/>
            <a:ext cx="3656914" cy="285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189" y="2805997"/>
            <a:ext cx="2580549" cy="191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7" y="4822219"/>
            <a:ext cx="17922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354" y="4822219"/>
            <a:ext cx="4017963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8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Wege in die Zukunft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3078" y="2060848"/>
            <a:ext cx="8508022" cy="4464496"/>
          </a:xfrm>
        </p:spPr>
        <p:txBody>
          <a:bodyPr/>
          <a:lstStyle/>
          <a:p>
            <a:pPr marL="0" indent="0" defTabSz="1260475">
              <a:spcBef>
                <a:spcPts val="0"/>
              </a:spcBef>
              <a:buNone/>
            </a:pPr>
            <a:r>
              <a:rPr lang="de-DE" dirty="0" smtClean="0">
                <a:solidFill>
                  <a:srgbClr val="002060"/>
                </a:solidFill>
                <a:latin typeface="Calibri" pitchFamily="34" charset="0"/>
              </a:rPr>
              <a:t>Klasse 8: 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	Potenzialanalyse</a:t>
            </a:r>
          </a:p>
          <a:p>
            <a:pPr marL="0" indent="0">
              <a:spcBef>
                <a:spcPts val="0"/>
              </a:spcBef>
              <a:buNone/>
              <a:tabLst>
                <a:tab pos="1260475" algn="l"/>
              </a:tabLst>
            </a:pP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	Berufsfelderkundung</a:t>
            </a:r>
          </a:p>
          <a:p>
            <a:pPr marL="0" indent="0">
              <a:spcBef>
                <a:spcPts val="0"/>
              </a:spcBef>
              <a:buNone/>
              <a:tabLst>
                <a:tab pos="1260475" algn="l"/>
              </a:tabLst>
            </a:pPr>
            <a:r>
              <a:rPr lang="de-DE" b="0" dirty="0">
                <a:solidFill>
                  <a:srgbClr val="002060"/>
                </a:solidFill>
                <a:latin typeface="Calibri" pitchFamily="34" charset="0"/>
              </a:rPr>
              <a:t>	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Girls- </a:t>
            </a:r>
            <a:r>
              <a:rPr lang="de-DE" b="0" dirty="0">
                <a:solidFill>
                  <a:srgbClr val="002060"/>
                </a:solidFill>
                <a:latin typeface="Calibri" pitchFamily="34" charset="0"/>
              </a:rPr>
              <a:t>und 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Boys-Day</a:t>
            </a:r>
          </a:p>
          <a:p>
            <a:pPr marL="0" indent="0">
              <a:spcBef>
                <a:spcPts val="0"/>
              </a:spcBef>
              <a:buNone/>
              <a:tabLst>
                <a:tab pos="1260475" algn="l"/>
              </a:tabLst>
            </a:pPr>
            <a:endParaRPr lang="de-DE" sz="8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 defTabSz="1260475">
              <a:spcBef>
                <a:spcPts val="0"/>
              </a:spcBef>
              <a:buNone/>
            </a:pPr>
            <a:r>
              <a:rPr lang="de-DE" dirty="0" smtClean="0">
                <a:solidFill>
                  <a:srgbClr val="002060"/>
                </a:solidFill>
                <a:latin typeface="Calibri" pitchFamily="34" charset="0"/>
              </a:rPr>
              <a:t>Klasse 9: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	Bewerbungstraining</a:t>
            </a:r>
          </a:p>
          <a:p>
            <a:pPr marL="0" indent="0" defTabSz="1260475">
              <a:spcBef>
                <a:spcPts val="0"/>
              </a:spcBef>
              <a:buNone/>
            </a:pPr>
            <a:endParaRPr lang="de-DE" sz="8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 defTabSz="1260475">
              <a:spcBef>
                <a:spcPts val="0"/>
              </a:spcBef>
              <a:buNone/>
            </a:pPr>
            <a:r>
              <a:rPr lang="de-DE" dirty="0" smtClean="0">
                <a:solidFill>
                  <a:srgbClr val="002060"/>
                </a:solidFill>
                <a:latin typeface="Calibri" pitchFamily="34" charset="0"/>
              </a:rPr>
              <a:t>Klasse 10: 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	Betriebspraktikum</a:t>
            </a:r>
          </a:p>
          <a:p>
            <a:pPr marL="0" indent="0" defTabSz="1260475">
              <a:spcBef>
                <a:spcPts val="0"/>
              </a:spcBef>
              <a:buNone/>
            </a:pPr>
            <a:endParaRPr lang="de-DE" sz="8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 defTabSz="1260475">
              <a:spcBef>
                <a:spcPts val="0"/>
              </a:spcBef>
              <a:buNone/>
            </a:pPr>
            <a:r>
              <a:rPr lang="de-DE" dirty="0" smtClean="0">
                <a:solidFill>
                  <a:srgbClr val="002060"/>
                </a:solidFill>
                <a:latin typeface="Calibri" pitchFamily="34" charset="0"/>
              </a:rPr>
              <a:t>Klasse 11: 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	Info „Wege nach dem Abitur“</a:t>
            </a:r>
          </a:p>
          <a:p>
            <a:pPr marL="0" indent="0" defTabSz="1260475">
              <a:spcBef>
                <a:spcPts val="0"/>
              </a:spcBef>
              <a:buNone/>
            </a:pPr>
            <a:r>
              <a:rPr lang="de-DE" b="0" dirty="0">
                <a:solidFill>
                  <a:srgbClr val="002060"/>
                </a:solidFill>
                <a:latin typeface="Calibri" pitchFamily="34" charset="0"/>
              </a:rPr>
              <a:t>	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Workshops zur Berufswahl</a:t>
            </a:r>
          </a:p>
          <a:p>
            <a:pPr marL="0" indent="0" defTabSz="1260475">
              <a:spcBef>
                <a:spcPts val="0"/>
              </a:spcBef>
              <a:buNone/>
            </a:pPr>
            <a:endParaRPr lang="de-DE" sz="8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 defTabSz="1260475">
              <a:spcBef>
                <a:spcPts val="0"/>
              </a:spcBef>
              <a:buNone/>
            </a:pPr>
            <a:r>
              <a:rPr lang="de-DE" dirty="0" smtClean="0">
                <a:solidFill>
                  <a:srgbClr val="002060"/>
                </a:solidFill>
                <a:latin typeface="Calibri" pitchFamily="34" charset="0"/>
              </a:rPr>
              <a:t>Klasse 12: 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	Potenzialanalyse</a:t>
            </a:r>
          </a:p>
          <a:p>
            <a:pPr marL="0" indent="0" defTabSz="1260475">
              <a:spcBef>
                <a:spcPts val="0"/>
              </a:spcBef>
              <a:buNone/>
            </a:pP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	Berufsfeldinformation</a:t>
            </a:r>
          </a:p>
          <a:p>
            <a:pPr marL="0" indent="0" defTabSz="346075">
              <a:spcBef>
                <a:spcPts val="0"/>
              </a:spcBef>
              <a:buNone/>
              <a:tabLst>
                <a:tab pos="803275" algn="l"/>
                <a:tab pos="1260475" algn="l"/>
              </a:tabLst>
            </a:pP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			Berufsorientierungstag</a:t>
            </a:r>
          </a:p>
          <a:p>
            <a:pPr marL="0" indent="0" defTabSz="346075">
              <a:spcBef>
                <a:spcPts val="0"/>
              </a:spcBef>
              <a:buNone/>
              <a:tabLst>
                <a:tab pos="1076325" algn="l"/>
                <a:tab pos="1260475" algn="l"/>
              </a:tabLst>
            </a:pP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		Assessment-Center-Training</a:t>
            </a:r>
          </a:p>
          <a:p>
            <a:pPr marL="0" indent="0" defTabSz="346075">
              <a:spcBef>
                <a:spcPts val="0"/>
              </a:spcBef>
              <a:buNone/>
              <a:tabLst>
                <a:tab pos="1076325" algn="l"/>
                <a:tab pos="1260475" algn="l"/>
              </a:tabLst>
            </a:pPr>
            <a:endParaRPr lang="de-DE" sz="8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 defTabSz="1260475">
              <a:spcBef>
                <a:spcPts val="0"/>
              </a:spcBef>
              <a:buNone/>
            </a:pPr>
            <a:r>
              <a:rPr lang="de-DE" dirty="0" smtClean="0">
                <a:solidFill>
                  <a:srgbClr val="002060"/>
                </a:solidFill>
                <a:latin typeface="Calibri" pitchFamily="34" charset="0"/>
              </a:rPr>
              <a:t>Klasse 13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: 	Info „Bewerbung um einen Studienplatz“</a:t>
            </a:r>
          </a:p>
          <a:p>
            <a:pPr marL="0" indent="0" defTabSz="1260475">
              <a:spcBef>
                <a:spcPts val="0"/>
              </a:spcBef>
              <a:buNone/>
            </a:pPr>
            <a:r>
              <a:rPr lang="de-DE" b="0" dirty="0">
                <a:solidFill>
                  <a:srgbClr val="002060"/>
                </a:solidFill>
                <a:latin typeface="Calibri" pitchFamily="34" charset="0"/>
              </a:rPr>
              <a:t>	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Berufsorientierungstag</a:t>
            </a:r>
          </a:p>
          <a:p>
            <a:pPr marL="0" indent="0" defTabSz="1260475">
              <a:spcBef>
                <a:spcPts val="0"/>
              </a:spcBef>
              <a:buNone/>
            </a:pPr>
            <a:endParaRPr lang="de-DE" sz="8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 defTabSz="1260475">
              <a:spcBef>
                <a:spcPts val="0"/>
              </a:spcBef>
              <a:buNone/>
            </a:pPr>
            <a:r>
              <a:rPr lang="de-DE" dirty="0" smtClean="0">
                <a:solidFill>
                  <a:srgbClr val="002060"/>
                </a:solidFill>
                <a:latin typeface="Calibri" pitchFamily="34" charset="0"/>
              </a:rPr>
              <a:t>Einzelberatungen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 ab Klasse 8 nach Bedarf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0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20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sz="1800" dirty="0">
              <a:latin typeface="Calibri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03782" y="130478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Studien- und Berufsorientierung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51" y="3212976"/>
            <a:ext cx="3030463" cy="304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76480"/>
            <a:ext cx="4750831" cy="84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1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AA3D092-DBFA-4939-9A07-ECDAF663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Mit Lernfreude und Lernbereitschaft </a:t>
            </a:r>
            <a:b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erfolgreich am Gymnasium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7F0454C-157F-432D-8657-796AA0179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89" y="1844824"/>
            <a:ext cx="8508022" cy="460851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de-DE" sz="1800" b="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400" b="0" dirty="0" smtClean="0">
                <a:solidFill>
                  <a:srgbClr val="002060"/>
                </a:solidFill>
                <a:latin typeface="Calibri" pitchFamily="34" charset="0"/>
              </a:rPr>
              <a:t>Freude am Lernen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b="0" dirty="0" smtClean="0">
                <a:solidFill>
                  <a:srgbClr val="002060"/>
                </a:solidFill>
                <a:latin typeface="Calibri" pitchFamily="34" charset="0"/>
              </a:rPr>
              <a:t>Ausdauer und Lernbereitschaft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b="0" dirty="0" smtClean="0">
                <a:solidFill>
                  <a:srgbClr val="002060"/>
                </a:solidFill>
                <a:latin typeface="Calibri" pitchFamily="34" charset="0"/>
              </a:rPr>
              <a:t>Konzentrationsfähigkeit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b="0" dirty="0" smtClean="0">
                <a:solidFill>
                  <a:srgbClr val="002060"/>
                </a:solidFill>
                <a:latin typeface="Calibri" pitchFamily="34" charset="0"/>
              </a:rPr>
              <a:t>Abstraktionsvermögen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b="0" dirty="0" smtClean="0">
                <a:solidFill>
                  <a:srgbClr val="002060"/>
                </a:solidFill>
                <a:latin typeface="Calibri" pitchFamily="34" charset="0"/>
              </a:rPr>
              <a:t>Strukturiertheit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b="0" dirty="0" smtClean="0">
                <a:solidFill>
                  <a:srgbClr val="002060"/>
                </a:solidFill>
                <a:latin typeface="Calibri" pitchFamily="34" charset="0"/>
              </a:rPr>
              <a:t>Gedächtnisleistung</a:t>
            </a:r>
          </a:p>
          <a:p>
            <a:pPr marL="0" indent="0">
              <a:buNone/>
            </a:pPr>
            <a:endParaRPr lang="de-DE" sz="1800" b="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17991" y="131101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Kriterien für den Besuch des Gymnasiums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24" y="2780928"/>
            <a:ext cx="435594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8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Beratung und Notenbild sind Entscheidungshilfen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4047" y="2492896"/>
            <a:ext cx="8508022" cy="3744421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Empfehlung der Grundschule</a:t>
            </a:r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sz="105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gute Leistungen in den aussagekräftigen Fächern</a:t>
            </a:r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pPr marL="1028700" lvl="1" indent="-571500">
              <a:buFont typeface="Arial" pitchFamily="34" charset="0"/>
              <a:buChar char="•"/>
            </a:pP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Sprachgebrauch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Rechtschreibung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Mathe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Sachunterricht</a:t>
            </a:r>
          </a:p>
          <a:p>
            <a:pPr marL="457200" lvl="1" indent="0">
              <a:buNone/>
            </a:pPr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pPr marL="1143000" lvl="1" indent="-685800">
              <a:buFont typeface="Wingdings"/>
              <a:buChar char="Ø"/>
            </a:pP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nicht mehr als </a:t>
            </a: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zweimal „befriedigend“</a:t>
            </a:r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sz="1050" dirty="0" smtClean="0"/>
          </a:p>
          <a:p>
            <a:pPr marL="0" indent="0">
              <a:buNone/>
            </a:pP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Beratungsgespräche vor und in der Anmeldewoche</a:t>
            </a:r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14047" y="1484784"/>
            <a:ext cx="8826009" cy="82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Orientierungshilfe für die Wahl der richtigen Schulform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Wir informieren und beraten Sie gerne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988" y="1988840"/>
            <a:ext cx="8574491" cy="4320480"/>
          </a:xfrm>
        </p:spPr>
        <p:txBody>
          <a:bodyPr/>
          <a:lstStyle/>
          <a:p>
            <a:pPr marL="0" indent="0">
              <a:buNone/>
            </a:pPr>
            <a:endParaRPr lang="de-DE" sz="18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Joseph-König-Kompakt 		am </a:t>
            </a: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14.01. 2021 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(Do)  um 19:30 Uhr in der Aula</a:t>
            </a:r>
          </a:p>
          <a:p>
            <a:pPr marL="0" indent="0">
              <a:buNone/>
            </a:pPr>
            <a:endParaRPr lang="de-DE" sz="14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Tag der offenen Tür 		am </a:t>
            </a: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23.01. 2021 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(Sa)  um 09:00 Uhr bzw. 11:00 Uhr</a:t>
            </a:r>
          </a:p>
          <a:p>
            <a:pPr marL="0" indent="0">
              <a:buNone/>
            </a:pPr>
            <a:endParaRPr lang="de-DE" sz="14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Informationen </a:t>
            </a:r>
            <a:r>
              <a:rPr lang="de-DE" sz="1800" b="0" dirty="0">
                <a:solidFill>
                  <a:srgbClr val="002060"/>
                </a:solidFill>
                <a:latin typeface="Calibri" pitchFamily="34" charset="0"/>
              </a:rPr>
              <a:t>zum bilingualen Zweig	am </a:t>
            </a:r>
            <a:r>
              <a:rPr lang="de-DE" sz="1800" dirty="0">
                <a:solidFill>
                  <a:srgbClr val="002060"/>
                </a:solidFill>
                <a:latin typeface="Calibri" pitchFamily="34" charset="0"/>
              </a:rPr>
              <a:t>01.02. 2021 </a:t>
            </a:r>
            <a:r>
              <a:rPr lang="de-DE" sz="1800" b="0" dirty="0">
                <a:solidFill>
                  <a:srgbClr val="002060"/>
                </a:solidFill>
                <a:latin typeface="Calibri" pitchFamily="34" charset="0"/>
              </a:rPr>
              <a:t>(Mo) um 19:00 Uhr, Lernzentrum</a:t>
            </a:r>
          </a:p>
          <a:p>
            <a:pPr marL="0" indent="0">
              <a:buNone/>
            </a:pPr>
            <a:endParaRPr lang="de-DE" sz="14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Anmeldewoche 			vom </a:t>
            </a: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17.02. 2021 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(Mi) </a:t>
            </a: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bis zum 19.02. 2021 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(Fr)</a:t>
            </a:r>
          </a:p>
          <a:p>
            <a:pPr marL="0" indent="0">
              <a:buNone/>
            </a:pPr>
            <a:r>
              <a:rPr lang="de-DE" sz="1800" b="0" dirty="0">
                <a:solidFill>
                  <a:srgbClr val="002060"/>
                </a:solidFill>
                <a:latin typeface="Calibri" pitchFamily="34" charset="0"/>
              </a:rPr>
              <a:t>	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			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08:00 Uhr bis 12:00 Uhr </a:t>
            </a:r>
            <a:endParaRPr lang="de-DE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				Mi &amp; Do zusätzlich 14:00 Uhr – 17:00Uhr</a:t>
            </a:r>
            <a:endParaRPr lang="de-DE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sz="14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Beratungsgespräche 		am </a:t>
            </a: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09.02. 2021 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(Di) und </a:t>
            </a:r>
          </a:p>
          <a:p>
            <a:pPr marL="0" indent="0">
              <a:buNone/>
            </a:pP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(nach Anmeldung)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			am </a:t>
            </a: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17.02. 2021 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(Mi)</a:t>
            </a:r>
            <a:r>
              <a:rPr lang="de-DE" sz="1800" b="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de-DE" b="0" dirty="0">
                <a:solidFill>
                  <a:srgbClr val="002060"/>
                </a:solidFill>
                <a:latin typeface="Calibri" pitchFamily="34" charset="0"/>
              </a:rPr>
              <a:t>zwischen 14:00 und 17:00 Uhr </a:t>
            </a:r>
            <a:endParaRPr lang="de-DE" sz="18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sz="14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Homepage</a:t>
            </a:r>
            <a:r>
              <a:rPr lang="de-DE" sz="1800" b="0" dirty="0">
                <a:solidFill>
                  <a:srgbClr val="002060"/>
                </a:solidFill>
                <a:latin typeface="Calibri" pitchFamily="34" charset="0"/>
              </a:rPr>
              <a:t>: 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			www.joseph-koenig-gymnasium.de</a:t>
            </a: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00231" y="130478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Information und Beratung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3E68934-6A0F-4D3A-9311-B33329691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solidFill>
                  <a:srgbClr val="003366"/>
                </a:solidFill>
                <a:latin typeface="Calibri" pitchFamily="34" charset="0"/>
              </a:rPr>
              <a:t>Das</a:t>
            </a:r>
            <a:r>
              <a:rPr lang="de-DE" smtClean="0">
                <a:solidFill>
                  <a:srgbClr val="003366"/>
                </a:solidFill>
                <a:latin typeface="Calibri" pitchFamily="34" charset="0"/>
              </a:rPr>
              <a:t> </a:t>
            </a:r>
            <a:r>
              <a:rPr lang="de-DE" sz="2800" smtClean="0">
                <a:solidFill>
                  <a:srgbClr val="003366"/>
                </a:solidFill>
                <a:latin typeface="Calibri" pitchFamily="34" charset="0"/>
              </a:rPr>
              <a:t>Joseph-König-Gymnasium</a:t>
            </a:r>
            <a:r>
              <a:rPr lang="de-DE" smtClean="0">
                <a:solidFill>
                  <a:srgbClr val="003366"/>
                </a:solidFill>
                <a:latin typeface="Calibri" pitchFamily="34" charset="0"/>
              </a:rPr>
              <a:t/>
            </a:r>
            <a:br>
              <a:rPr lang="de-DE" smtClean="0">
                <a:solidFill>
                  <a:srgbClr val="003366"/>
                </a:solidFill>
                <a:latin typeface="Calibri" pitchFamily="34" charset="0"/>
              </a:rPr>
            </a:br>
            <a:endParaRPr lang="de-DE" dirty="0">
              <a:latin typeface="Calibri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18383" y="141146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17622" y="1961695"/>
            <a:ext cx="799879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Die folgende Präsentation, die ursprünglich für den Informationsabend erstellt wurde, mag das durch die hier vorliegenden Informationsschriften Vermittelte verdeutlichen.</a:t>
            </a:r>
          </a:p>
          <a:p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Bitte nehmen Sie somit auch die „Informationen für Grundschuleltern“ sowie die Informationsbroschüre, in der unsere Schule vorgestellt wird, zur Kenntnis.</a:t>
            </a:r>
          </a:p>
          <a:p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Für Rückfragen stehen wir Ihnen gerne zur Verfügung.</a:t>
            </a:r>
            <a:endParaRPr lang="de-DE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endParaRPr lang="de-DE" dirty="0">
              <a:latin typeface="Calibri" pitchFamily="34" charset="0"/>
            </a:endParaRPr>
          </a:p>
          <a:p>
            <a:endParaRPr lang="de-DE" dirty="0" smtClean="0">
              <a:latin typeface="Calibri" pitchFamily="34" charset="0"/>
            </a:endParaRPr>
          </a:p>
          <a:p>
            <a:endParaRPr lang="de-DE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Ihre Kinder sind herzlich willkommen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01407" y="1412776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pPr algn="ctr"/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Einen neuen Anfang wagen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83" y="1988840"/>
            <a:ext cx="423625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3E68934-6A0F-4D3A-9311-B33329691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solidFill>
                  <a:srgbClr val="003366"/>
                </a:solidFill>
                <a:latin typeface="Calibri" pitchFamily="34" charset="0"/>
              </a:rPr>
              <a:t>Das</a:t>
            </a:r>
            <a:r>
              <a:rPr lang="de-DE" smtClean="0">
                <a:solidFill>
                  <a:srgbClr val="003366"/>
                </a:solidFill>
                <a:latin typeface="Calibri" pitchFamily="34" charset="0"/>
              </a:rPr>
              <a:t> </a:t>
            </a:r>
            <a:r>
              <a:rPr lang="de-DE" sz="2800" smtClean="0">
                <a:solidFill>
                  <a:srgbClr val="003366"/>
                </a:solidFill>
                <a:latin typeface="Calibri" pitchFamily="34" charset="0"/>
              </a:rPr>
              <a:t>Joseph-König-Gymnasium</a:t>
            </a:r>
            <a:r>
              <a:rPr lang="de-DE" smtClean="0">
                <a:solidFill>
                  <a:srgbClr val="003366"/>
                </a:solidFill>
                <a:latin typeface="Calibri" pitchFamily="34" charset="0"/>
              </a:rPr>
              <a:t/>
            </a:r>
            <a:br>
              <a:rPr lang="de-DE" smtClean="0">
                <a:solidFill>
                  <a:srgbClr val="003366"/>
                </a:solidFill>
                <a:latin typeface="Calibri" pitchFamily="34" charset="0"/>
              </a:rPr>
            </a:br>
            <a:endParaRPr lang="de-DE" dirty="0">
              <a:latin typeface="Calibri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18383" y="141146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Übersicht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17622" y="1961695"/>
            <a:ext cx="799879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Kennzeichen der Schulform</a:t>
            </a:r>
          </a:p>
          <a:p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Unterrichtsstruktur und Stundenverteilung</a:t>
            </a:r>
          </a:p>
          <a:p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Besondere Gestaltungsmerkmale des Joseph-König-Gymnasiums</a:t>
            </a:r>
          </a:p>
          <a:p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Schulformwahl </a:t>
            </a: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Gymnasium</a:t>
            </a:r>
          </a:p>
          <a:p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Beratungsmöglichkeiten und Information</a:t>
            </a:r>
          </a:p>
          <a:p>
            <a:endParaRPr lang="de-DE" dirty="0">
              <a:latin typeface="Calibri" pitchFamily="34" charset="0"/>
            </a:endParaRPr>
          </a:p>
          <a:p>
            <a:endParaRPr lang="de-DE" dirty="0" smtClean="0">
              <a:latin typeface="Calibri" pitchFamily="34" charset="0"/>
            </a:endParaRPr>
          </a:p>
          <a:p>
            <a:endParaRPr lang="de-DE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95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269671" y="1416864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Kennzeichen des Gymnasiums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17622" y="1844824"/>
            <a:ext cx="799879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400" b="1" dirty="0" smtClean="0">
              <a:latin typeface="Calibri" pitchFamily="34" charset="0"/>
            </a:endParaRPr>
          </a:p>
          <a:p>
            <a:endParaRPr lang="de-DE" sz="2400" b="1" dirty="0" smtClean="0">
              <a:latin typeface="Calibri" pitchFamily="34" charset="0"/>
            </a:endParaRPr>
          </a:p>
          <a:p>
            <a:r>
              <a:rPr lang="de-DE" sz="2400" dirty="0" smtClean="0">
                <a:solidFill>
                  <a:srgbClr val="002060"/>
                </a:solidFill>
                <a:latin typeface="Calibri" pitchFamily="34" charset="0"/>
              </a:rPr>
              <a:t>Ausrichtung auf den Abschluss der </a:t>
            </a:r>
          </a:p>
          <a:p>
            <a:r>
              <a:rPr lang="de-DE" sz="2400" dirty="0" smtClean="0">
                <a:solidFill>
                  <a:srgbClr val="002060"/>
                </a:solidFill>
                <a:latin typeface="Calibri" pitchFamily="34" charset="0"/>
              </a:rPr>
              <a:t>Allgemeinen Hochschulreife (Abitur)</a:t>
            </a:r>
          </a:p>
          <a:p>
            <a:endParaRPr lang="de-DE" sz="2400" dirty="0">
              <a:solidFill>
                <a:srgbClr val="002060"/>
              </a:solidFill>
              <a:latin typeface="Calibri" pitchFamily="34" charset="0"/>
            </a:endParaRPr>
          </a:p>
          <a:p>
            <a:endParaRPr lang="de-DE" sz="2400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400" dirty="0">
                <a:solidFill>
                  <a:srgbClr val="002060"/>
                </a:solidFill>
                <a:latin typeface="Calibri" pitchFamily="34" charset="0"/>
              </a:rPr>
              <a:t>Betonung </a:t>
            </a:r>
            <a:r>
              <a:rPr lang="de-DE" sz="2400" dirty="0" smtClean="0">
                <a:solidFill>
                  <a:srgbClr val="002060"/>
                </a:solidFill>
                <a:latin typeface="Calibri" pitchFamily="34" charset="0"/>
              </a:rPr>
              <a:t>der </a:t>
            </a:r>
            <a:r>
              <a:rPr lang="de-DE" sz="2400" dirty="0">
                <a:solidFill>
                  <a:srgbClr val="002060"/>
                </a:solidFill>
                <a:latin typeface="Calibri" pitchFamily="34" charset="0"/>
              </a:rPr>
              <a:t>allgemeinbildenden </a:t>
            </a:r>
            <a:endParaRPr lang="de-DE" sz="2400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400" dirty="0" smtClean="0">
                <a:solidFill>
                  <a:srgbClr val="002060"/>
                </a:solidFill>
                <a:latin typeface="Calibri" pitchFamily="34" charset="0"/>
              </a:rPr>
              <a:t>Ausrichtung </a:t>
            </a:r>
            <a:r>
              <a:rPr lang="de-DE" sz="2400" dirty="0">
                <a:solidFill>
                  <a:srgbClr val="002060"/>
                </a:solidFill>
                <a:latin typeface="Calibri" pitchFamily="34" charset="0"/>
              </a:rPr>
              <a:t>und des breiten </a:t>
            </a:r>
            <a:endParaRPr lang="de-DE" sz="2400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400" dirty="0" smtClean="0">
                <a:solidFill>
                  <a:srgbClr val="002060"/>
                </a:solidFill>
                <a:latin typeface="Calibri" pitchFamily="34" charset="0"/>
              </a:rPr>
              <a:t>Fächerangebots</a:t>
            </a:r>
            <a:endParaRPr lang="de-DE" sz="2400" dirty="0">
              <a:solidFill>
                <a:srgbClr val="002060"/>
              </a:solidFill>
              <a:latin typeface="Calibri" pitchFamily="34" charset="0"/>
            </a:endParaRPr>
          </a:p>
          <a:p>
            <a:endParaRPr lang="de-DE" sz="2400" dirty="0" smtClean="0">
              <a:solidFill>
                <a:srgbClr val="002060"/>
              </a:solidFill>
              <a:latin typeface="Calibri" pitchFamily="34" charset="0"/>
            </a:endParaRPr>
          </a:p>
          <a:p>
            <a:endParaRPr lang="de-DE" sz="24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de-DE" sz="2400" dirty="0" smtClean="0">
                <a:solidFill>
                  <a:srgbClr val="002060"/>
                </a:solidFill>
                <a:latin typeface="Calibri" pitchFamily="34" charset="0"/>
              </a:rPr>
              <a:t>Betonung </a:t>
            </a:r>
            <a:r>
              <a:rPr lang="de-DE" sz="2400" dirty="0">
                <a:solidFill>
                  <a:srgbClr val="002060"/>
                </a:solidFill>
                <a:latin typeface="Calibri" pitchFamily="34" charset="0"/>
              </a:rPr>
              <a:t>des selbständigen Lernens</a:t>
            </a:r>
          </a:p>
          <a:p>
            <a:endParaRPr lang="de-DE" sz="2400" dirty="0" smtClean="0">
              <a:solidFill>
                <a:srgbClr val="002060"/>
              </a:solidFill>
              <a:latin typeface="Calibri" pitchFamily="34" charset="0"/>
            </a:endParaRPr>
          </a:p>
          <a:p>
            <a:endParaRPr lang="de-DE" sz="2400" dirty="0" smtClean="0">
              <a:solidFill>
                <a:srgbClr val="002060"/>
              </a:solidFill>
              <a:latin typeface="Calibri" pitchFamily="34" charset="0"/>
            </a:endParaRPr>
          </a:p>
          <a:p>
            <a:endParaRPr lang="de-DE" sz="2000" b="1" dirty="0">
              <a:latin typeface="Calibri" pitchFamily="34" charset="0"/>
            </a:endParaRPr>
          </a:p>
          <a:p>
            <a:endParaRPr lang="de-DE" sz="2000" b="1" dirty="0">
              <a:latin typeface="Calibri" pitchFamily="34" charset="0"/>
            </a:endParaRPr>
          </a:p>
          <a:p>
            <a:endParaRPr lang="de-DE" sz="2000" b="1" dirty="0" smtClean="0">
              <a:latin typeface="Calibri" pitchFamily="34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Die Schulform „Gymnasium“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3707900" cy="247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2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Vielfältige  Kontakte innerhalb Europas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96694"/>
            <a:ext cx="2222678" cy="423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72" y="1590328"/>
            <a:ext cx="3200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30042"/>
            <a:ext cx="3170237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45" y="3799205"/>
            <a:ext cx="1444438" cy="146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30" y="4848773"/>
            <a:ext cx="3474384" cy="160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30" y="2640586"/>
            <a:ext cx="1991471" cy="199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14" y="3582923"/>
            <a:ext cx="1748556" cy="104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5382131"/>
            <a:ext cx="1418237" cy="118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101" y="3656037"/>
            <a:ext cx="1459859" cy="97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1460"/>
            <a:ext cx="3086550" cy="101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4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3104" y="1998256"/>
            <a:ext cx="8508022" cy="3878237"/>
          </a:xfrm>
        </p:spPr>
        <p:txBody>
          <a:bodyPr/>
          <a:lstStyle/>
          <a:p>
            <a:pPr marL="0" indent="0">
              <a:buNone/>
            </a:pP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Bilingualer Zweig </a:t>
            </a:r>
          </a:p>
          <a:p>
            <a:pPr marL="0" indent="0">
              <a:buNone/>
            </a:pP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mit intensiverem Englischunterricht ab Klasse 5 und schrittweise eingeführtem englischsprachigem Unterricht in Erdkunde, Geschichte und Politik</a:t>
            </a:r>
          </a:p>
          <a:p>
            <a:pPr marL="0" indent="0">
              <a:buNone/>
            </a:pPr>
            <a:endParaRPr lang="de-DE" sz="12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Englisch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 ab Klasse 5 als Pflichtfach</a:t>
            </a:r>
          </a:p>
          <a:p>
            <a:pPr marL="0" indent="0">
              <a:buNone/>
            </a:pPr>
            <a:endParaRPr lang="de-DE" sz="12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Französisch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 oder </a:t>
            </a: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Latein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 fakultativ ab Klasse 7 als Pflichtfach</a:t>
            </a:r>
          </a:p>
          <a:p>
            <a:pPr marL="0" indent="0">
              <a:buNone/>
            </a:pPr>
            <a:endParaRPr lang="de-DE" sz="12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dirty="0">
                <a:solidFill>
                  <a:srgbClr val="002060"/>
                </a:solidFill>
                <a:latin typeface="Calibri" pitchFamily="34" charset="0"/>
              </a:rPr>
              <a:t>a</a:t>
            </a:r>
            <a:r>
              <a:rPr lang="de-DE" dirty="0" smtClean="0">
                <a:solidFill>
                  <a:srgbClr val="002060"/>
                </a:solidFill>
                <a:latin typeface="Calibri" pitchFamily="34" charset="0"/>
              </a:rPr>
              <a:t>ls Angebot</a:t>
            </a:r>
          </a:p>
          <a:p>
            <a:pPr marL="0" indent="0">
              <a:buNone/>
            </a:pP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Französisch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 oder </a:t>
            </a: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Latein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 ab Klasse 9 als Wahlfach – </a:t>
            </a:r>
          </a:p>
          <a:p>
            <a:pPr marL="0" indent="0">
              <a:buNone/>
            </a:pP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neben Angeboten aus dem naturwissenschaftlichen, gesellschaftswissenschaftlichen </a:t>
            </a:r>
          </a:p>
          <a:p>
            <a:pPr marL="0" indent="0">
              <a:buNone/>
            </a:pP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und künstlerischen Bereichen</a:t>
            </a:r>
          </a:p>
          <a:p>
            <a:pPr marL="0" indent="0">
              <a:buNone/>
            </a:pPr>
            <a:endParaRPr lang="de-DE" sz="12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dirty="0">
                <a:solidFill>
                  <a:srgbClr val="002060"/>
                </a:solidFill>
                <a:latin typeface="Calibri" pitchFamily="34" charset="0"/>
              </a:rPr>
              <a:t>a</a:t>
            </a:r>
            <a:r>
              <a:rPr lang="de-DE" dirty="0" smtClean="0">
                <a:solidFill>
                  <a:srgbClr val="002060"/>
                </a:solidFill>
                <a:latin typeface="Calibri" pitchFamily="34" charset="0"/>
              </a:rPr>
              <a:t>ls Angebot</a:t>
            </a:r>
          </a:p>
          <a:p>
            <a:pPr marL="0" indent="0">
              <a:buNone/>
            </a:pP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Spanisch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Französisch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 oder </a:t>
            </a:r>
            <a:r>
              <a:rPr lang="de-DE" sz="1800" dirty="0" smtClean="0">
                <a:solidFill>
                  <a:srgbClr val="002060"/>
                </a:solidFill>
                <a:latin typeface="Calibri" pitchFamily="34" charset="0"/>
              </a:rPr>
              <a:t>Latein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 ab Klasse 11 als Wahlfach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Vier Fremdsprachen und </a:t>
            </a:r>
            <a:b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bilingualer Unterricht 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269672" y="1412776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Fremdsprachenwahl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1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84952" y="2060848"/>
            <a:ext cx="8508022" cy="3950245"/>
          </a:xfrm>
        </p:spPr>
        <p:txBody>
          <a:bodyPr/>
          <a:lstStyle/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Unterricht im </a:t>
            </a: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Klassenverband</a:t>
            </a: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 in den </a:t>
            </a: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Klassen 5 – 10</a:t>
            </a:r>
          </a:p>
          <a:p>
            <a:pPr marL="0" indent="0">
              <a:buNone/>
            </a:pPr>
            <a:endParaRPr lang="de-DE" sz="105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Differenzierungsgruppen</a:t>
            </a: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 in den Fächern </a:t>
            </a: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Katholische Religion, Evangelische Religion, </a:t>
            </a:r>
          </a:p>
          <a:p>
            <a:pPr marL="0" indent="0">
              <a:buNone/>
            </a:pP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Praktische Philosophie</a:t>
            </a:r>
          </a:p>
          <a:p>
            <a:pPr marL="0" indent="0">
              <a:buNone/>
            </a:pPr>
            <a:endParaRPr lang="de-DE" sz="105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Differenzierungsgruppen</a:t>
            </a: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de-DE" sz="2000" b="0" dirty="0">
                <a:solidFill>
                  <a:srgbClr val="002060"/>
                </a:solidFill>
                <a:latin typeface="Calibri" pitchFamily="34" charset="0"/>
              </a:rPr>
              <a:t>in den Fremdsprachen ab Klasse 7 (Differenzierung I)</a:t>
            </a:r>
          </a:p>
          <a:p>
            <a:pPr marL="0" indent="0">
              <a:buNone/>
            </a:pPr>
            <a:endParaRPr lang="de-DE" sz="105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Differenzierungsgruppen</a:t>
            </a: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 im Differenzierungsbereich II ab Klasse 9</a:t>
            </a:r>
          </a:p>
          <a:p>
            <a:pPr marL="0" indent="0">
              <a:buNone/>
            </a:pP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de-DE" b="0" u="sng" dirty="0" smtClean="0">
                <a:solidFill>
                  <a:srgbClr val="002060"/>
                </a:solidFill>
                <a:latin typeface="Calibri" pitchFamily="34" charset="0"/>
              </a:rPr>
              <a:t>Angebotsfächer: </a:t>
            </a:r>
            <a:r>
              <a:rPr lang="de-DE" b="0" dirty="0" smtClean="0">
                <a:solidFill>
                  <a:srgbClr val="002060"/>
                </a:solidFill>
                <a:latin typeface="Calibri" pitchFamily="34" charset="0"/>
              </a:rPr>
              <a:t>Französisch, Latein, Biologie/Chemie, Mathe/Informatik, Politik/Wirtschaft, Kunst)</a:t>
            </a:r>
          </a:p>
          <a:p>
            <a:pPr marL="0" indent="0">
              <a:buNone/>
            </a:pPr>
            <a:endParaRPr lang="de-DE" sz="105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Kursunterricht</a:t>
            </a: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 in der gymnasialen Oberstufe in Grund- und Leistungskursen mit </a:t>
            </a:r>
          </a:p>
          <a:p>
            <a:pPr marL="0" indent="0">
              <a:buNone/>
            </a:pPr>
            <a:r>
              <a:rPr lang="de-DE" sz="2000" b="0" dirty="0">
                <a:solidFill>
                  <a:srgbClr val="002060"/>
                </a:solidFill>
                <a:latin typeface="Calibri" pitchFamily="34" charset="0"/>
              </a:rPr>
              <a:t>i</a:t>
            </a: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ndividueller Schwerpunktsetzung</a:t>
            </a:r>
            <a:endParaRPr lang="de-DE" sz="20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Lernen im Sozialverband und </a:t>
            </a:r>
            <a:b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nach Neigung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269672" y="1412776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Unterrichtsstruktur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65248"/>
            <a:ext cx="3641887" cy="23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8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3783" y="2132856"/>
            <a:ext cx="8508022" cy="4337669"/>
          </a:xfrm>
        </p:spPr>
        <p:txBody>
          <a:bodyPr/>
          <a:lstStyle/>
          <a:p>
            <a:pPr marL="0" indent="0">
              <a:buNone/>
            </a:pPr>
            <a:endParaRPr lang="de-DE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rgbClr val="002060"/>
                </a:solidFill>
                <a:latin typeface="Calibri" pitchFamily="34" charset="0"/>
              </a:rPr>
              <a:t>k</a:t>
            </a: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ein Nachmittagsunterricht in der Erprobungsstufe</a:t>
            </a:r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pPr marL="1008000" indent="-576000"/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30 Wochenstunden</a:t>
            </a:r>
          </a:p>
          <a:p>
            <a:pPr marL="1008000" indent="-576000"/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Ausnahme: bilinguale Klasse mit 32 Wochenstunden in der 6. Klasse</a:t>
            </a:r>
          </a:p>
          <a:p>
            <a:pPr marL="0" indent="0">
              <a:buNone/>
            </a:pPr>
            <a:endParaRPr lang="de-DE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sz="200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002060"/>
                </a:solidFill>
                <a:latin typeface="Calibri" pitchFamily="34" charset="0"/>
              </a:rPr>
              <a:t>Nachmittagsunterricht in den Klassen 7 – 10</a:t>
            </a:r>
          </a:p>
          <a:p>
            <a:pPr marL="1008000" indent="-576000"/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31 - 32 Wochenstunden</a:t>
            </a:r>
          </a:p>
          <a:p>
            <a:pPr marL="1008000" indent="-576000"/>
            <a:r>
              <a:rPr lang="de-DE" sz="2000" b="0" dirty="0">
                <a:solidFill>
                  <a:srgbClr val="002060"/>
                </a:solidFill>
                <a:latin typeface="Calibri" pitchFamily="34" charset="0"/>
              </a:rPr>
              <a:t>e</a:t>
            </a:r>
            <a:r>
              <a:rPr lang="de-DE" sz="2000" b="0" dirty="0" smtClean="0">
                <a:solidFill>
                  <a:srgbClr val="002060"/>
                </a:solidFill>
                <a:latin typeface="Calibri" pitchFamily="34" charset="0"/>
              </a:rPr>
              <a:t>in- bis zweimal wöchentlich die siebte Stunde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Reduzierung des Nachmittagsunterrichts durch G9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03783" y="131101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Die Schulwoche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Calibri" pitchFamily="34" charset="0"/>
              </a:rPr>
              <a:t>Betreuung auch nach Unterrichtsschluss</a:t>
            </a:r>
            <a:endParaRPr lang="de-DE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0447" y="1988840"/>
            <a:ext cx="8508022" cy="4032453"/>
          </a:xfrm>
        </p:spPr>
        <p:txBody>
          <a:bodyPr/>
          <a:lstStyle/>
          <a:p>
            <a:pPr marL="0" indent="0">
              <a:buNone/>
            </a:pPr>
            <a:endParaRPr lang="de-DE" sz="18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Mittagsverpflegung in der Mensa</a:t>
            </a:r>
          </a:p>
          <a:p>
            <a:pPr marL="0" indent="0">
              <a:buNone/>
            </a:pPr>
            <a:endParaRPr lang="de-DE" sz="12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verlässliche </a:t>
            </a:r>
            <a:r>
              <a:rPr lang="de-DE" sz="1800" dirty="0">
                <a:solidFill>
                  <a:srgbClr val="002060"/>
                </a:solidFill>
                <a:latin typeface="Calibri" pitchFamily="34" charset="0"/>
              </a:rPr>
              <a:t>Betreuung</a:t>
            </a:r>
            <a:r>
              <a:rPr lang="de-DE" sz="1800" b="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de-DE" sz="1800" dirty="0">
                <a:solidFill>
                  <a:srgbClr val="002060"/>
                </a:solidFill>
                <a:latin typeface="Calibri" pitchFamily="34" charset="0"/>
              </a:rPr>
              <a:t>bis 16:30 Uhr</a:t>
            </a:r>
            <a:r>
              <a:rPr lang="de-DE" sz="1800" b="0" dirty="0">
                <a:solidFill>
                  <a:srgbClr val="002060"/>
                </a:solidFill>
                <a:latin typeface="Calibri" pitchFamily="34" charset="0"/>
              </a:rPr>
              <a:t>			Caritasverband Haltern</a:t>
            </a:r>
          </a:p>
          <a:p>
            <a:pPr marL="0" indent="0">
              <a:buNone/>
            </a:pPr>
            <a:r>
              <a:rPr lang="de-DE" sz="1800" b="0" dirty="0">
                <a:solidFill>
                  <a:srgbClr val="002060"/>
                </a:solidFill>
                <a:latin typeface="Calibri" pitchFamily="34" charset="0"/>
              </a:rPr>
              <a:t>von montags bis 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freitags</a:t>
            </a:r>
          </a:p>
          <a:p>
            <a:pPr marL="0" indent="0">
              <a:buNone/>
            </a:pPr>
            <a:endParaRPr lang="de-DE" sz="12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Freizeitangebote</a:t>
            </a:r>
            <a:endParaRPr lang="de-DE" sz="18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						</a:t>
            </a:r>
          </a:p>
          <a:p>
            <a:pPr marL="0" indent="0">
              <a:buNone/>
            </a:pP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				Hausaufgabenbetreuung </a:t>
            </a:r>
          </a:p>
          <a:p>
            <a:pPr marL="0" indent="0">
              <a:buNone/>
            </a:pPr>
            <a:r>
              <a:rPr lang="de-DE" sz="1800" b="0" dirty="0">
                <a:solidFill>
                  <a:srgbClr val="002060"/>
                </a:solidFill>
                <a:latin typeface="Calibri" pitchFamily="34" charset="0"/>
              </a:rPr>
              <a:t>	</a:t>
            </a:r>
            <a:r>
              <a:rPr lang="de-DE" sz="1800" b="0" dirty="0" smtClean="0">
                <a:solidFill>
                  <a:srgbClr val="002060"/>
                </a:solidFill>
                <a:latin typeface="Calibri" pitchFamily="34" charset="0"/>
              </a:rPr>
              <a:t>			montags und mittwochs in der 7. Stunde</a:t>
            </a:r>
          </a:p>
          <a:p>
            <a:pPr marL="0" indent="0">
              <a:buNone/>
            </a:pPr>
            <a:endParaRPr lang="de-DE" sz="1800" b="0" dirty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de-DE" sz="1800" b="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800" dirty="0">
                <a:latin typeface="Calibri" pitchFamily="34" charset="0"/>
              </a:rPr>
              <a:t>	</a:t>
            </a:r>
            <a:r>
              <a:rPr lang="de-DE" sz="1800" dirty="0" smtClean="0">
                <a:latin typeface="Calibri" pitchFamily="34" charset="0"/>
              </a:rPr>
              <a:t>					</a:t>
            </a:r>
            <a:endParaRPr lang="de-DE" sz="1800" dirty="0">
              <a:latin typeface="Calibri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2E51673C-393F-4007-8895-51D0FA05B754}"/>
              </a:ext>
            </a:extLst>
          </p:cNvPr>
          <p:cNvSpPr txBox="1">
            <a:spLocks/>
          </p:cNvSpPr>
          <p:nvPr/>
        </p:nvSpPr>
        <p:spPr bwMode="auto">
          <a:xfrm>
            <a:off x="300231" y="1304788"/>
            <a:ext cx="882600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23072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230725"/>
                </a:solidFill>
                <a:latin typeface="Tahoma" pitchFamily="34" charset="0"/>
              </a:defRPr>
            </a:lvl9pPr>
          </a:lstStyle>
          <a:p>
            <a:r>
              <a:rPr lang="de-DE" sz="2400" b="1" kern="0" dirty="0" smtClean="0">
                <a:solidFill>
                  <a:srgbClr val="003366"/>
                </a:solidFill>
                <a:latin typeface="Calibri" pitchFamily="34" charset="0"/>
              </a:rPr>
              <a:t>Übermittagsbetreuung</a:t>
            </a:r>
            <a:endParaRPr lang="de-DE" sz="2400" b="1" kern="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072478" cy="22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437112"/>
            <a:ext cx="2376264" cy="178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5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KG - Sabine Schockenhoff">
  <a:themeElements>
    <a:clrScheme name="Joseh-König Gymnasium">
      <a:dk1>
        <a:srgbClr val="262626"/>
      </a:dk1>
      <a:lt1>
        <a:srgbClr val="FFFFFF"/>
      </a:lt1>
      <a:dk2>
        <a:srgbClr val="595959"/>
      </a:dk2>
      <a:lt2>
        <a:srgbClr val="3C3620"/>
      </a:lt2>
      <a:accent1>
        <a:srgbClr val="003366"/>
      </a:accent1>
      <a:accent2>
        <a:srgbClr val="9FB6CD"/>
      </a:accent2>
      <a:accent3>
        <a:srgbClr val="D8B446"/>
      </a:accent3>
      <a:accent4>
        <a:srgbClr val="022C55"/>
      </a:accent4>
      <a:accent5>
        <a:srgbClr val="BF0000"/>
      </a:accent5>
      <a:accent6>
        <a:srgbClr val="5D896D"/>
      </a:accent6>
      <a:hlink>
        <a:srgbClr val="003366"/>
      </a:hlink>
      <a:folHlink>
        <a:srgbClr val="9FB6CD"/>
      </a:folHlink>
    </a:clrScheme>
    <a:fontScheme name="ppt template v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</a:spPr>
      <a:bodyPr lIns="72000" tIns="72000" rIns="0" bIns="0" rtlCol="0" anchor="ctr"/>
      <a:lstStyle>
        <a:defPPr marL="3175" indent="-3175" algn="ctr" eaLnBrk="0" hangingPunct="0">
          <a:spcBef>
            <a:spcPct val="20000"/>
          </a:spcBef>
          <a:buClr>
            <a:schemeClr val="accent1"/>
          </a:buClr>
          <a:buFont typeface="Wingdings" pitchFamily="2" charset="2"/>
          <a:buNone/>
          <a:defRPr sz="14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>
    <a:extraClrScheme>
      <a:clrScheme name="ppt template v1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v1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1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1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1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1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v1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v1 8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1 9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33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1 10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9933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E7B900"/>
        </a:accent6>
        <a:hlink>
          <a:srgbClr val="FF33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1 11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9933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E7B900"/>
        </a:accent6>
        <a:hlink>
          <a:srgbClr val="FF330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1 12">
        <a:dk1>
          <a:srgbClr val="000000"/>
        </a:dk1>
        <a:lt1>
          <a:srgbClr val="FFFFFF"/>
        </a:lt1>
        <a:dk2>
          <a:srgbClr val="230725"/>
        </a:dk2>
        <a:lt2>
          <a:srgbClr val="3C3620"/>
        </a:lt2>
        <a:accent1>
          <a:srgbClr val="DE4D14"/>
        </a:accent1>
        <a:accent2>
          <a:srgbClr val="FA7902"/>
        </a:accent2>
        <a:accent3>
          <a:srgbClr val="FFFFFF"/>
        </a:accent3>
        <a:accent4>
          <a:srgbClr val="000000"/>
        </a:accent4>
        <a:accent5>
          <a:srgbClr val="ECB2AA"/>
        </a:accent5>
        <a:accent6>
          <a:srgbClr val="E36D02"/>
        </a:accent6>
        <a:hlink>
          <a:srgbClr val="FF0000"/>
        </a:hlink>
        <a:folHlink>
          <a:srgbClr val="A2A2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2013 01 22 Ensight Presentation Template" id="{5DACD658-CF28-4174-B879-4F89D8A3624E}" vid="{3DE8325F-FACA-49B9-8A96-D43AC369A525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506</Words>
  <Application>Microsoft Office PowerPoint</Application>
  <PresentationFormat>Bildschirmpräsentation (4:3)</PresentationFormat>
  <Paragraphs>228</Paragraphs>
  <Slides>20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JKG - Sabine Schockenhoff</vt:lpstr>
      <vt:lpstr>Das Joseph-König-Gymnasium    stellt sich vor</vt:lpstr>
      <vt:lpstr>Das Joseph-König-Gymnasium </vt:lpstr>
      <vt:lpstr>Das Joseph-König-Gymnasium </vt:lpstr>
      <vt:lpstr>Die Schulform „Gymnasium“</vt:lpstr>
      <vt:lpstr>Vielfältige  Kontakte innerhalb Europas</vt:lpstr>
      <vt:lpstr>Vier Fremdsprachen und  bilingualer Unterricht </vt:lpstr>
      <vt:lpstr>Lernen im Sozialverband und  nach Neigung</vt:lpstr>
      <vt:lpstr>Reduzierung des Nachmittagsunterrichts durch G9</vt:lpstr>
      <vt:lpstr>Betreuung auch nach Unterrichtsschluss</vt:lpstr>
      <vt:lpstr>Helfen und Motivieren auf vielen Ebenen</vt:lpstr>
      <vt:lpstr>Keiner wird allein gelassen</vt:lpstr>
      <vt:lpstr>Viele individuelle Herausforderungen</vt:lpstr>
      <vt:lpstr>Selbständiges Lernen durch  Methoden- und Medienkompetenz</vt:lpstr>
      <vt:lpstr>Zusammenhalt, Verantwortung und Stärke</vt:lpstr>
      <vt:lpstr>Viele Entfaltungsmöglichkeiten</vt:lpstr>
      <vt:lpstr>Wege in die Zukunft</vt:lpstr>
      <vt:lpstr>Mit Lernfreude und Lernbereitschaft  erfolgreich am Gymnasium</vt:lpstr>
      <vt:lpstr>Beratung und Notenbild sind Entscheidungshilfen</vt:lpstr>
      <vt:lpstr>Wir informieren und beraten Sie gerne</vt:lpstr>
      <vt:lpstr>Ihre Kinder sind herzlich willkommen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 am  Joseph-König-Gymnasium</dc:title>
  <dc:creator>nb1</dc:creator>
  <cp:lastModifiedBy>Wessel, Ulrich</cp:lastModifiedBy>
  <cp:revision>94</cp:revision>
  <dcterms:created xsi:type="dcterms:W3CDTF">2018-09-06T16:50:49Z</dcterms:created>
  <dcterms:modified xsi:type="dcterms:W3CDTF">2020-10-28T05:12:45Z</dcterms:modified>
</cp:coreProperties>
</file>